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21-2-2019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13101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21-2-2019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28758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21-2-2019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35565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21-2-2019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74312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21-2-2019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85664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21-2-2019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4653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21-2-2019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4183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21-2-2019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46244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21-2-2019</a:t>
            </a:fld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86977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21-2-2019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80802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21-2-2019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96147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ADE94-2EF5-4CBA-A4D3-C0246578C09F}" type="datetimeFigureOut">
              <a:rPr lang="nl-NL" smtClean="0"/>
              <a:t>21-2-2019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2505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7EA78510-2D10-48FF-8601-0ED120C777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3130" y="63179"/>
            <a:ext cx="7852410" cy="6708856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 9A</a:t>
            </a:r>
            <a:endParaRPr lang="el-GR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sz="3200" dirty="0">
                <a:solidFill>
                  <a:schemeClr val="bg1"/>
                </a:solidFill>
              </a:rPr>
              <a:t>Agamemnon geeft toe</a:t>
            </a:r>
            <a:endParaRPr lang="tg-Cyrl-TJ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194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05075"/>
          </a:xfrm>
        </p:spPr>
        <p:txBody>
          <a:bodyPr>
            <a:normAutofit/>
          </a:bodyPr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οὐχ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ἡμεῖς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ἴτιοί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ἐσμεν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άντων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τῶν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κῶν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ἀλλὰ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σύ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endParaRPr lang="el-GR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60CF0452-79DD-4E44-A800-147D65C431FF}"/>
              </a:ext>
            </a:extLst>
          </p:cNvPr>
          <p:cNvSpPr txBox="1"/>
          <p:nvPr/>
        </p:nvSpPr>
        <p:spPr>
          <a:xfrm>
            <a:off x="947956" y="2768367"/>
            <a:ext cx="947117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niet wij zijn verantwoordelijk voor alle rampen, maar jij!</a:t>
            </a:r>
          </a:p>
        </p:txBody>
      </p:sp>
    </p:spTree>
    <p:extLst>
      <p:ext uri="{BB962C8B-B14F-4D97-AF65-F5344CB8AC3E}">
        <p14:creationId xmlns:p14="http://schemas.microsoft.com/office/powerpoint/2010/main" val="3512953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05075"/>
          </a:xfrm>
        </p:spPr>
        <p:txBody>
          <a:bodyPr>
            <a:normAutofit/>
          </a:bodyPr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Μηκέτι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νυν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ἄφρων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ἴσθι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ἀλλ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ὧδε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nl-N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οίει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· </a:t>
            </a:r>
            <a:endParaRPr lang="el-GR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9503EE87-251C-430D-9B1E-45F163BA7E15}"/>
              </a:ext>
            </a:extLst>
          </p:cNvPr>
          <p:cNvSpPr txBox="1"/>
          <p:nvPr/>
        </p:nvSpPr>
        <p:spPr>
          <a:xfrm>
            <a:off x="922789" y="2575420"/>
            <a:ext cx="96389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Wees nu niet meer dwaas, maar doe als volgt:</a:t>
            </a:r>
          </a:p>
        </p:txBody>
      </p:sp>
    </p:spTree>
    <p:extLst>
      <p:ext uri="{BB962C8B-B14F-4D97-AF65-F5344CB8AC3E}">
        <p14:creationId xmlns:p14="http://schemas.microsoft.com/office/powerpoint/2010/main" val="3836433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05075"/>
          </a:xfrm>
        </p:spPr>
        <p:txBody>
          <a:bodyPr>
            <a:normAutofit fontScale="90000"/>
          </a:bodyPr>
          <a:lstStyle/>
          <a:p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ἀπόπ</a:t>
            </a:r>
            <a:r>
              <a:rPr lang="nl-N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εμ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τὴν παῖδα </a:t>
            </a:r>
            <a:r>
              <a:rPr lang="nl-NL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Βρισηΐδα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πρὸς τὸν Ἀχιλλέα·</a:t>
            </a: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απο </a:t>
            </a:r>
            <a:r>
              <a:rPr lang="el-G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πεμπ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5292E9B1-CDD9-4976-8D1B-903E1B9FC555}"/>
              </a:ext>
            </a:extLst>
          </p:cNvPr>
          <p:cNvSpPr txBox="1"/>
          <p:nvPr/>
        </p:nvSpPr>
        <p:spPr>
          <a:xfrm>
            <a:off x="838200" y="3596888"/>
            <a:ext cx="967250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stuur het meisje </a:t>
            </a:r>
            <a:r>
              <a:rPr lang="nl-NL" sz="4400" dirty="0" err="1">
                <a:latin typeface="Arial" panose="020B0604020202020204" pitchFamily="34" charset="0"/>
                <a:cs typeface="Arial" panose="020B0604020202020204" pitchFamily="34" charset="0"/>
              </a:rPr>
              <a:t>Briseïs</a:t>
            </a:r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 naar Achilles terug;</a:t>
            </a:r>
          </a:p>
        </p:txBody>
      </p:sp>
    </p:spTree>
    <p:extLst>
      <p:ext uri="{BB962C8B-B14F-4D97-AF65-F5344CB8AC3E}">
        <p14:creationId xmlns:p14="http://schemas.microsoft.com/office/powerpoint/2010/main" val="1788950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05075"/>
          </a:xfrm>
        </p:spPr>
        <p:txBody>
          <a:bodyPr>
            <a:normAutofit/>
          </a:bodyPr>
          <a:lstStyle/>
          <a:p>
            <a:r>
              <a:rPr lang="nl-NL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nl-NL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ροσέτι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δὲ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ολλὰ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δῶρ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πάρεχε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αὐτῷ.</a:t>
            </a: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 </a:t>
            </a:r>
            <a:r>
              <a:rPr lang="el-G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εχ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10C87316-1E61-49CB-8519-7317DA505C7C}"/>
              </a:ext>
            </a:extLst>
          </p:cNvPr>
          <p:cNvSpPr txBox="1"/>
          <p:nvPr/>
        </p:nvSpPr>
        <p:spPr>
          <a:xfrm>
            <a:off x="838200" y="3336916"/>
            <a:ext cx="987454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geef bovendien veel geschenken aan hem.</a:t>
            </a:r>
          </a:p>
        </p:txBody>
      </p:sp>
    </p:spTree>
    <p:extLst>
      <p:ext uri="{BB962C8B-B14F-4D97-AF65-F5344CB8AC3E}">
        <p14:creationId xmlns:p14="http://schemas.microsoft.com/office/powerpoint/2010/main" val="1324958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05075"/>
          </a:xfrm>
        </p:spPr>
        <p:txBody>
          <a:bodyPr>
            <a:normAutofit/>
          </a:bodyPr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Εἰ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τοῦτο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nl-N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οιεῖς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οἷός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τε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εἶ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τὴν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ἐρίδ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 ὑμῶν παύειν.</a:t>
            </a:r>
            <a:endParaRPr lang="el-GR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0995951F-C5D2-4F49-AF56-3800EF277EC8}"/>
              </a:ext>
            </a:extLst>
          </p:cNvPr>
          <p:cNvSpPr txBox="1"/>
          <p:nvPr/>
        </p:nvSpPr>
        <p:spPr>
          <a:xfrm>
            <a:off x="838200" y="3078760"/>
            <a:ext cx="102765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Als je dat doet, ben je in staat/kun je de ruzie van ons stoppen.</a:t>
            </a:r>
          </a:p>
        </p:txBody>
      </p:sp>
    </p:spTree>
    <p:extLst>
      <p:ext uri="{BB962C8B-B14F-4D97-AF65-F5344CB8AC3E}">
        <p14:creationId xmlns:p14="http://schemas.microsoft.com/office/powerpoint/2010/main" val="2936572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05075"/>
          </a:xfrm>
        </p:spPr>
        <p:txBody>
          <a:bodyPr>
            <a:normAutofit fontScale="90000"/>
          </a:bodyPr>
          <a:lstStyle/>
          <a:p>
            <a:r>
              <a:rPr lang="nl-NL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ἴσως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δ’ ὁ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Ἀχιλλεὺς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άλιν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ἐθέλει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ρόμ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αχος ἡμῶν εἶναι.’</a:t>
            </a: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εθελ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ει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0E65E649-AAC8-4AD5-A37B-008A88973C24}"/>
              </a:ext>
            </a:extLst>
          </p:cNvPr>
          <p:cNvSpPr txBox="1"/>
          <p:nvPr/>
        </p:nvSpPr>
        <p:spPr>
          <a:xfrm>
            <a:off x="838200" y="3581148"/>
            <a:ext cx="1013390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misschien wil Achilles weer voorvechter van ons zijn.’ </a:t>
            </a:r>
          </a:p>
        </p:txBody>
      </p:sp>
    </p:spTree>
    <p:extLst>
      <p:ext uri="{BB962C8B-B14F-4D97-AF65-F5344CB8AC3E}">
        <p14:creationId xmlns:p14="http://schemas.microsoft.com/office/powerpoint/2010/main" val="2861657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05075"/>
          </a:xfrm>
        </p:spPr>
        <p:txBody>
          <a:bodyPr>
            <a:normAutofit fontScale="90000"/>
          </a:bodyPr>
          <a:lstStyle/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Ὁ δ’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Ἀγ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αμέμνων τοῖς </a:t>
            </a:r>
            <a:r>
              <a:rPr lang="nl-NL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βουλεύμασιν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αὐτῶν </a:t>
            </a:r>
            <a:r>
              <a:rPr lang="nl-NL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ὡμολόγει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ομολογε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</a:t>
            </a:r>
            <a:endParaRPr lang="el-GR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F9B5D31C-D7D1-476F-9F1C-051E2E74864E}"/>
              </a:ext>
            </a:extLst>
          </p:cNvPr>
          <p:cNvSpPr txBox="1"/>
          <p:nvPr/>
        </p:nvSpPr>
        <p:spPr>
          <a:xfrm>
            <a:off x="838200" y="3078760"/>
            <a:ext cx="997451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Agamemnon stemde in met de plannen van hen;</a:t>
            </a:r>
          </a:p>
        </p:txBody>
      </p:sp>
    </p:spTree>
    <p:extLst>
      <p:ext uri="{BB962C8B-B14F-4D97-AF65-F5344CB8AC3E}">
        <p14:creationId xmlns:p14="http://schemas.microsoft.com/office/powerpoint/2010/main" val="1540980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05075"/>
          </a:xfrm>
        </p:spPr>
        <p:txBody>
          <a:bodyPr>
            <a:normAutofit/>
          </a:bodyPr>
          <a:lstStyle/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Σώφρονές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ἐστε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ὦ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ἡγεμόνες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καὶ </a:t>
            </a:r>
            <a:r>
              <a:rPr lang="nl-NL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εὖ</a:t>
            </a:r>
            <a:r>
              <a:rPr lang="nl-NL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λέγετε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A60DC368-0434-41E8-8C60-508B4E03686C}"/>
              </a:ext>
            </a:extLst>
          </p:cNvPr>
          <p:cNvSpPr txBox="1"/>
          <p:nvPr/>
        </p:nvSpPr>
        <p:spPr>
          <a:xfrm>
            <a:off x="838200" y="2705725"/>
            <a:ext cx="991578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‘Wijs zijn jullie, </a:t>
            </a:r>
            <a:r>
              <a:rPr lang="nl-NL" sz="4400" dirty="0" err="1">
                <a:latin typeface="Arial" panose="020B0604020202020204" pitchFamily="34" charset="0"/>
                <a:cs typeface="Arial" panose="020B0604020202020204" pitchFamily="34" charset="0"/>
              </a:rPr>
              <a:t>aanvoeders</a:t>
            </a:r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, en jullie hebben gelijk.</a:t>
            </a:r>
          </a:p>
        </p:txBody>
      </p:sp>
    </p:spTree>
    <p:extLst>
      <p:ext uri="{BB962C8B-B14F-4D97-AF65-F5344CB8AC3E}">
        <p14:creationId xmlns:p14="http://schemas.microsoft.com/office/powerpoint/2010/main" val="4066782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05075"/>
          </a:xfrm>
        </p:spPr>
        <p:txBody>
          <a:bodyPr>
            <a:normAutofit/>
          </a:bodyPr>
          <a:lstStyle/>
          <a:p>
            <a:r>
              <a:rPr lang="nl-NL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Θα</a:t>
            </a:r>
            <a:r>
              <a:rPr lang="nl-NL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ρρεῖτε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οὖν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· </a:t>
            </a:r>
            <a:endParaRPr lang="el-GR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8B9E5B9A-882D-40C8-BC39-7828979B5B5F}"/>
              </a:ext>
            </a:extLst>
          </p:cNvPr>
          <p:cNvSpPr txBox="1"/>
          <p:nvPr/>
        </p:nvSpPr>
        <p:spPr>
          <a:xfrm>
            <a:off x="838200" y="2485479"/>
            <a:ext cx="77514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Wees dus gerust;</a:t>
            </a:r>
          </a:p>
        </p:txBody>
      </p:sp>
    </p:spTree>
    <p:extLst>
      <p:ext uri="{BB962C8B-B14F-4D97-AF65-F5344CB8AC3E}">
        <p14:creationId xmlns:p14="http://schemas.microsoft.com/office/powerpoint/2010/main" val="3920803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05075"/>
          </a:xfrm>
        </p:spPr>
        <p:txBody>
          <a:bodyPr>
            <a:normAutofit/>
          </a:bodyPr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ἕτοιμος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γάρ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εἰμι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τοῦτο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οιεῖν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C04045E2-CA8D-4EC4-9E44-6AF692A02670}"/>
              </a:ext>
            </a:extLst>
          </p:cNvPr>
          <p:cNvSpPr txBox="1"/>
          <p:nvPr/>
        </p:nvSpPr>
        <p:spPr>
          <a:xfrm>
            <a:off x="838200" y="2485479"/>
            <a:ext cx="91607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want ik ben bereid dat te doen.</a:t>
            </a:r>
          </a:p>
        </p:txBody>
      </p:sp>
    </p:spTree>
    <p:extLst>
      <p:ext uri="{BB962C8B-B14F-4D97-AF65-F5344CB8AC3E}">
        <p14:creationId xmlns:p14="http://schemas.microsoft.com/office/powerpoint/2010/main" val="2273345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216974"/>
          </a:xfrm>
        </p:spPr>
        <p:txBody>
          <a:bodyPr>
            <a:normAutofit/>
          </a:bodyPr>
          <a:lstStyle/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Ἀχιλλεὺς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χόλῳ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οὐκέτι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ἤθελε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nl-NL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ρόμ</a:t>
            </a:r>
            <a:r>
              <a:rPr lang="nl-NL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αχος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εἶναι ἐν πάσαις ταῖς μάχαις, ἀλλ’ </a:t>
            </a:r>
            <a:r>
              <a:rPr lang="nl-NL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ἄεργος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ἐκάθιζεν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ἐν τῇ </a:t>
            </a:r>
            <a:r>
              <a:rPr lang="nl-NL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σκηνῇ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εθελ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καθιζ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838200" y="4033357"/>
            <a:ext cx="97536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Achilles wilde door woede niet meer voorvechter zijn in alle gevechten, maar werkeloos zat hij in de/zijn tent.</a:t>
            </a:r>
          </a:p>
        </p:txBody>
      </p:sp>
    </p:spTree>
    <p:extLst>
      <p:ext uri="{BB962C8B-B14F-4D97-AF65-F5344CB8AC3E}">
        <p14:creationId xmlns:p14="http://schemas.microsoft.com/office/powerpoint/2010/main" val="3098645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63875"/>
          </a:xfrm>
        </p:spPr>
        <p:txBody>
          <a:bodyPr>
            <a:noAutofit/>
          </a:bodyPr>
          <a:lstStyle/>
          <a:p>
            <a:r>
              <a:rPr lang="nl-NL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Ἐκλέγετε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δὴ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τοὺς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ἀρίστους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ἀγγέλους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καὶ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nl-N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έμ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πετε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αὐτοὺς πρὸς τὸν Ἀχιλλέα, τὸν τῶν </a:t>
            </a:r>
            <a:r>
              <a:rPr lang="nl-NL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Μυρμιδόνων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ἡγεμόνα.’</a:t>
            </a: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εκ </a:t>
            </a:r>
            <a:r>
              <a:rPr lang="el-G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λεγ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ετε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BFC505F7-0D56-4CB9-BCC1-90A1E2E7B61C}"/>
              </a:ext>
            </a:extLst>
          </p:cNvPr>
          <p:cNvSpPr txBox="1"/>
          <p:nvPr/>
        </p:nvSpPr>
        <p:spPr>
          <a:xfrm>
            <a:off x="838200" y="3909767"/>
            <a:ext cx="1024365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Kies dus de beste bodes uit en stuur hen naar Achilles, de aanvoerder van de </a:t>
            </a:r>
            <a:r>
              <a:rPr lang="nl-NL" sz="4400" dirty="0" err="1">
                <a:latin typeface="Arial" panose="020B0604020202020204" pitchFamily="34" charset="0"/>
                <a:cs typeface="Arial" panose="020B0604020202020204" pitchFamily="34" charset="0"/>
              </a:rPr>
              <a:t>Myrmidoniërs</a:t>
            </a:r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.’  </a:t>
            </a:r>
          </a:p>
        </p:txBody>
      </p:sp>
    </p:spTree>
    <p:extLst>
      <p:ext uri="{BB962C8B-B14F-4D97-AF65-F5344CB8AC3E}">
        <p14:creationId xmlns:p14="http://schemas.microsoft.com/office/powerpoint/2010/main" val="3899085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05075"/>
          </a:xfrm>
        </p:spPr>
        <p:txBody>
          <a:bodyPr>
            <a:noAutofit/>
          </a:bodyPr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Ἐντ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αῦθα τῇ </a:t>
            </a:r>
            <a:r>
              <a:rPr lang="nl-NL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φόρμιγγι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ᾖδε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τὰ ἔργα τὰ τῶν παλαιῶν ἀνδρῶν. </a:t>
            </a: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ᾳδ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838200" y="3747665"/>
            <a:ext cx="9779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Daar zong hij met de lier over de daden van de oude mannen.</a:t>
            </a:r>
          </a:p>
        </p:txBody>
      </p:sp>
    </p:spTree>
    <p:extLst>
      <p:ext uri="{BB962C8B-B14F-4D97-AF65-F5344CB8AC3E}">
        <p14:creationId xmlns:p14="http://schemas.microsoft.com/office/powerpoint/2010/main" val="994707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05075"/>
          </a:xfrm>
        </p:spPr>
        <p:txBody>
          <a:bodyPr>
            <a:normAutofit fontScale="90000"/>
          </a:bodyPr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Τότε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δὴ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οἱ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Τρῶες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τῶν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Ἀχ</a:t>
            </a:r>
            <a:r>
              <a:rPr lang="nl-NL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αιῶν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ἐκράτουν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καὶ πολλὰ σώματα </a:t>
            </a:r>
            <a:r>
              <a:rPr lang="nl-NL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κατέκοπτον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ἐν πάσῃ μάχῃ· </a:t>
            </a: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κρατε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ον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κατ </a:t>
            </a: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κοπτ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ον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771088" y="3987801"/>
            <a:ext cx="109855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Toen dus overwonnen de Trojanen de Grieken en sloegen vele lichamen neer in ieder gevecht;</a:t>
            </a:r>
          </a:p>
        </p:txBody>
      </p:sp>
    </p:spTree>
    <p:extLst>
      <p:ext uri="{BB962C8B-B14F-4D97-AF65-F5344CB8AC3E}">
        <p14:creationId xmlns:p14="http://schemas.microsoft.com/office/powerpoint/2010/main" val="2857220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05075"/>
          </a:xfrm>
        </p:spPr>
        <p:txBody>
          <a:bodyPr>
            <a:normAutofit/>
          </a:bodyPr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ἤδη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δ’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ἐγγὺς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τοῦ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Ἀχ</a:t>
            </a:r>
            <a:r>
              <a:rPr lang="nl-NL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αϊκοῦ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στρατοπέδου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ἦσαν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927100" y="2641600"/>
            <a:ext cx="10337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al dichtbij het Griekse legerkamp waren zij.</a:t>
            </a:r>
          </a:p>
        </p:txBody>
      </p:sp>
    </p:spTree>
    <p:extLst>
      <p:ext uri="{BB962C8B-B14F-4D97-AF65-F5344CB8AC3E}">
        <p14:creationId xmlns:p14="http://schemas.microsoft.com/office/powerpoint/2010/main" val="1447787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05075"/>
          </a:xfrm>
        </p:spPr>
        <p:txBody>
          <a:bodyPr>
            <a:normAutofit/>
          </a:bodyPr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Οἱ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οὖν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ἡγεμόνες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τῶν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Ἀχ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αιῶν οὐκ εὐδαίμονες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ἦσαν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· </a:t>
            </a:r>
            <a:endParaRPr lang="el-GR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2EF4E167-F272-4E1D-AD9D-272572363E93}"/>
              </a:ext>
            </a:extLst>
          </p:cNvPr>
          <p:cNvSpPr txBox="1"/>
          <p:nvPr/>
        </p:nvSpPr>
        <p:spPr>
          <a:xfrm>
            <a:off x="838200" y="2751589"/>
            <a:ext cx="988223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De aanvoerders dus van de Grieken waren niet gelukkig;</a:t>
            </a:r>
          </a:p>
        </p:txBody>
      </p:sp>
    </p:spTree>
    <p:extLst>
      <p:ext uri="{BB962C8B-B14F-4D97-AF65-F5344CB8AC3E}">
        <p14:creationId xmlns:p14="http://schemas.microsoft.com/office/powerpoint/2010/main" val="3878596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05075"/>
          </a:xfrm>
        </p:spPr>
        <p:txBody>
          <a:bodyPr>
            <a:normAutofit fontScale="90000"/>
          </a:bodyPr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τὸν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δ’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Ἀγ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αμέμνονα </a:t>
            </a:r>
            <a:r>
              <a:rPr lang="nl-NL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ἄφρονα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καὶ αἴτιον πάντων τῶν κακῶν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ἐνόμιζον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νομιζ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l-GR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E2CEECD3-5332-49AB-9B40-BA1CBB574FBD}"/>
              </a:ext>
            </a:extLst>
          </p:cNvPr>
          <p:cNvSpPr txBox="1"/>
          <p:nvPr/>
        </p:nvSpPr>
        <p:spPr>
          <a:xfrm>
            <a:off x="838200" y="3775173"/>
            <a:ext cx="1036879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ze vonden Agamemnon dwaas en verantwoordelijk voor alle rampen.</a:t>
            </a:r>
          </a:p>
        </p:txBody>
      </p:sp>
    </p:spTree>
    <p:extLst>
      <p:ext uri="{BB962C8B-B14F-4D97-AF65-F5344CB8AC3E}">
        <p14:creationId xmlns:p14="http://schemas.microsoft.com/office/powerpoint/2010/main" val="198748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05075"/>
          </a:xfrm>
        </p:spPr>
        <p:txBody>
          <a:bodyPr>
            <a:normAutofit fontScale="90000"/>
          </a:bodyPr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Τέλος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δ’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Ἀγ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αμέμνονι τῷ ἡγεμόνι αὐτῶν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ἔλεγον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· </a:t>
            </a: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λεγ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ον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027EAD81-AD8D-4B21-ACE1-1F3389620C59}"/>
              </a:ext>
            </a:extLst>
          </p:cNvPr>
          <p:cNvSpPr txBox="1"/>
          <p:nvPr/>
        </p:nvSpPr>
        <p:spPr>
          <a:xfrm>
            <a:off x="838200" y="2884078"/>
            <a:ext cx="930339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Tenslotte zeiden ze tegen Agamemnon de aanvoerder van hen:</a:t>
            </a:r>
          </a:p>
        </p:txBody>
      </p:sp>
    </p:spTree>
    <p:extLst>
      <p:ext uri="{BB962C8B-B14F-4D97-AF65-F5344CB8AC3E}">
        <p14:creationId xmlns:p14="http://schemas.microsoft.com/office/powerpoint/2010/main" val="1567769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05075"/>
          </a:xfrm>
        </p:spPr>
        <p:txBody>
          <a:bodyPr>
            <a:normAutofit fontScale="90000"/>
          </a:bodyPr>
          <a:lstStyle/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‘Ὦ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δέσ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ποτα,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ἄκουε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δὴ τῶν φίλων καὶ μὴ </a:t>
            </a:r>
            <a:r>
              <a:rPr lang="nl-NL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χαλέπαινε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ἡμῖν·</a:t>
            </a: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ακου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l-GR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χαλεπαιν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FB5F8753-F269-4BFB-B6F9-788E4411DEB8}"/>
              </a:ext>
            </a:extLst>
          </p:cNvPr>
          <p:cNvSpPr txBox="1"/>
          <p:nvPr/>
        </p:nvSpPr>
        <p:spPr>
          <a:xfrm>
            <a:off x="838200" y="3595764"/>
            <a:ext cx="961448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>
                <a:latin typeface="Arial" panose="020B0604020202020204" pitchFamily="34" charset="0"/>
                <a:cs typeface="Arial" panose="020B0604020202020204" pitchFamily="34" charset="0"/>
              </a:rPr>
              <a:t>Heer, luister dan naar de/je vrienden en ben niet boos op ons;</a:t>
            </a:r>
          </a:p>
        </p:txBody>
      </p:sp>
    </p:spTree>
    <p:extLst>
      <p:ext uri="{BB962C8B-B14F-4D97-AF65-F5344CB8AC3E}">
        <p14:creationId xmlns:p14="http://schemas.microsoft.com/office/powerpoint/2010/main" val="625317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A7C816973DF247AF70E6502DED49DD" ma:contentTypeVersion="5" ma:contentTypeDescription="Een nieuw document maken." ma:contentTypeScope="" ma:versionID="09d2fbe809a4a8033212e5d9abc7bcc0">
  <xsd:schema xmlns:xsd="http://www.w3.org/2001/XMLSchema" xmlns:xs="http://www.w3.org/2001/XMLSchema" xmlns:p="http://schemas.microsoft.com/office/2006/metadata/properties" xmlns:ns2="a0d6d8d9-c6e6-4250-beb5-79b8c2fb1393" xmlns:ns3="a360ef5a-a791-48b3-9eed-19b5a10b8e27" targetNamespace="http://schemas.microsoft.com/office/2006/metadata/properties" ma:root="true" ma:fieldsID="e03b40854e31686c967b005de7bb92bc" ns2:_="" ns3:_="">
    <xsd:import namespace="a0d6d8d9-c6e6-4250-beb5-79b8c2fb1393"/>
    <xsd:import namespace="a360ef5a-a791-48b3-9eed-19b5a10b8e2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d6d8d9-c6e6-4250-beb5-79b8c2fb13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60ef5a-a791-48b3-9eed-19b5a10b8e2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B390AE3-98E8-4526-92B8-D95BC2B38C04}"/>
</file>

<file path=customXml/itemProps2.xml><?xml version="1.0" encoding="utf-8"?>
<ds:datastoreItem xmlns:ds="http://schemas.openxmlformats.org/officeDocument/2006/customXml" ds:itemID="{50AB5DFC-200E-47BA-A4C6-0A85C7D61EF5}"/>
</file>

<file path=customXml/itemProps3.xml><?xml version="1.0" encoding="utf-8"?>
<ds:datastoreItem xmlns:ds="http://schemas.openxmlformats.org/officeDocument/2006/customXml" ds:itemID="{24EEB7B3-2347-4732-8DA9-1C31DD85246C}"/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429</Words>
  <Application>Microsoft Office PowerPoint</Application>
  <PresentationFormat>Breedbeeld</PresentationFormat>
  <Paragraphs>40</Paragraphs>
  <Slides>20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Kantoorthema</vt:lpstr>
      <vt:lpstr>Tekst 9A</vt:lpstr>
      <vt:lpstr>Ὁ Ἀχιλλεὺς χόλῳ οὐκέτι ἤθελε πρόμαχος εἶναι ἐν πάσαις ταῖς μάχαις, ἀλλ’ ἄεργος ἐκάθιζεν ἐν τῇ σκηνῇ.  ε εθελ ε  ε καθιζ ε</vt:lpstr>
      <vt:lpstr>Ἐνταῦθα τῇ φόρμιγγι ᾖδε τὰ ἔργα τὰ τῶν παλαιῶν ἀνδρῶν.   ε ᾳδ ε</vt:lpstr>
      <vt:lpstr>Τότε δὴ οἱ Τρῶες τῶν Ἀχαιῶν ἐκράτουν καὶ πολλὰ σώματα κατέκοπτον ἐν πάσῃ μάχῃ·   ε κρατε ον  κατ ε κοπτ ον</vt:lpstr>
      <vt:lpstr>ἤδη δ’ ἐγγὺς τοῦ Ἀχαϊκοῦ στρατοπέδου ἦσαν.</vt:lpstr>
      <vt:lpstr>Οἱ οὖν ἡγεμόνες τῶν Ἀχαιῶν οὐκ εὐδαίμονες ἦσαν· </vt:lpstr>
      <vt:lpstr>τὸν δ’ Ἀγαμέμνονα ἄφρονα καὶ αἴτιον πάντων τῶν κακῶν ἐνόμιζον.  ε νομιζ ον </vt:lpstr>
      <vt:lpstr>Τέλος δ’ Ἀγαμέμνονι τῷ ἡγεμόνι αὐτῶν ἔλεγον·   ε λεγ ον</vt:lpstr>
      <vt:lpstr>‘Ὦ δέσποτα, ἄκουε δὴ τῶν φίλων καὶ μὴ χαλέπαινε ἡμῖν·  ακου ε  χαλεπαιν ε</vt:lpstr>
      <vt:lpstr>οὐχ ἡμεῖς αἴτιοί ἐσμεν πάντων τῶν κακῶν, ἀλλὰ σύ! </vt:lpstr>
      <vt:lpstr>Μηκέτι νυν ἄφρων ἴσθι, ἀλλ’ ὧδε ποίει· </vt:lpstr>
      <vt:lpstr>ἀπόπεμπε τὴν παῖδα Βρισηΐδα πρὸς τὸν Ἀχιλλέα·  απο πεμπ ε</vt:lpstr>
      <vt:lpstr>προσέτι δὲ πολλὰ δῶρα πάρεχε αὐτῷ.  παρ εχ ε</vt:lpstr>
      <vt:lpstr>Εἰ τοῦτο ποιεῖς, οἷός τε εἶ τὴν ἐρίδα ὑμῶν παύειν.</vt:lpstr>
      <vt:lpstr>ἴσως δ’ ὁ Ἀχιλλεὺς πάλιν ἐθέλει πρόμαχος ἡμῶν εἶναι.’  εθελ ει</vt:lpstr>
      <vt:lpstr>Ὁ δ’ Ἀγαμέμνων τοῖς βουλεύμασιν αὐτῶν ὡμολόγει·  ε ομολογε ε</vt:lpstr>
      <vt:lpstr>‘Σώφρονές ἐστε, ὦ ἡγεμόνες, καὶ εὖ λέγετε.</vt:lpstr>
      <vt:lpstr>Θαρρεῖτε οὖν· </vt:lpstr>
      <vt:lpstr>ἕτοιμος γάρ εἰμι τοῦτο ποιεῖν.</vt:lpstr>
      <vt:lpstr>Ἐκλέγετε δὴ τοὺς ἀρίστους ἀγγέλους καὶ πέμπετε αὐτοὺς πρὸς τὸν Ἀχιλλέα, τὸν τῶν Μυρμιδόνων ἡγεμόνα.’  εκ λεγ ετε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Tekst 7A</dc:title>
  <dc:creator>Liesbeth Nas-Prinsen</dc:creator>
  <cp:lastModifiedBy>Robert Peters</cp:lastModifiedBy>
  <cp:revision>52</cp:revision>
  <dcterms:created xsi:type="dcterms:W3CDTF">2018-12-12T09:29:03Z</dcterms:created>
  <dcterms:modified xsi:type="dcterms:W3CDTF">2019-02-21T18:00:46Z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0x01010049A7C816973DF247AF70E6502DED49DD</vt:lpwstr>
  </property>
  <property fmtid="{D5CDD505-2E9C-101B-9397-08002B2CF9AE}" pid="3" name="Order">
    <vt:r8>972800</vt:r8>
  </property>
</Properties>
</file>