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7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0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7" r:id="rId4"/>
    <p:sldId id="278" r:id="rId5"/>
    <p:sldId id="279" r:id="rId6"/>
    <p:sldId id="280" r:id="rId7"/>
    <p:sldId id="281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  <p:sldId id="295" r:id="rId22"/>
    <p:sldId id="296" r:id="rId2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9" d="100"/>
          <a:sy n="59" d="100"/>
        </p:scale>
        <p:origin x="84" y="1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9-5-2019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13101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9-5-2019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28758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9-5-2019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135565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9-5-2019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4312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9-5-2019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85664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9-5-2019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4653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9-5-2019</a:t>
            </a:fld>
            <a:endParaRPr lang="nl-NL" dirty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14183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9-5-2019</a:t>
            </a:fld>
            <a:endParaRPr lang="nl-NL" dirty="0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46244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9-5-2019</a:t>
            </a:fld>
            <a:endParaRPr lang="nl-NL" dirty="0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86977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9-5-2019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80802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ADE94-2EF5-4CBA-A4D3-C0246578C09F}" type="datetimeFigureOut">
              <a:rPr lang="nl-NL" smtClean="0"/>
              <a:t>9-5-2019</a:t>
            </a:fld>
            <a:endParaRPr lang="nl-NL" dirty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96147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BADE94-2EF5-4CBA-A4D3-C0246578C09F}" type="datetimeFigureOut">
              <a:rPr lang="nl-NL" smtClean="0"/>
              <a:t>9-5-2019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3937B-F792-46D6-A1B9-64984A762ED7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2505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000" y="454223"/>
            <a:ext cx="7480300" cy="5879677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Tekst </a:t>
            </a:r>
            <a:r>
              <a:rPr lang="nl-NL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10A</a:t>
            </a:r>
            <a:endParaRPr lang="el-GR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nl-NL" sz="3200" dirty="0" smtClean="0">
                <a:solidFill>
                  <a:schemeClr val="bg1"/>
                </a:solidFill>
              </a:rPr>
              <a:t>Het verdriet van </a:t>
            </a:r>
            <a:r>
              <a:rPr lang="nl-NL" sz="3200" dirty="0" err="1">
                <a:solidFill>
                  <a:schemeClr val="bg1"/>
                </a:solidFill>
              </a:rPr>
              <a:t>P</a:t>
            </a:r>
            <a:r>
              <a:rPr lang="nl-NL" sz="3200" dirty="0" err="1" smtClean="0">
                <a:solidFill>
                  <a:schemeClr val="bg1"/>
                </a:solidFill>
              </a:rPr>
              <a:t>atroklos</a:t>
            </a:r>
            <a:endParaRPr lang="tg-Cyrl-TJ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5194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Αἰτί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 τῶν δακρύων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ἐστὶν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ἡ δεινὴ τύχη ἡ τῶν Ἀχαιῶν· </a:t>
            </a:r>
            <a:endParaRPr lang="el-GR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4025900"/>
            <a:ext cx="106553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+mj-lt"/>
              </a:rPr>
              <a:t>‘Verantwoordelijk voor de tranen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is</a:t>
            </a:r>
            <a:r>
              <a:rPr lang="nl-NL" sz="4400" dirty="0" smtClean="0">
                <a:latin typeface="+mj-lt"/>
              </a:rPr>
              <a:t> het verschrikkelijke lot van de Grieken;</a:t>
            </a:r>
            <a:endParaRPr lang="nl-NL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832327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άντες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γὰρ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οἱ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ἄριστοι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ἀπ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οθνῄσκουσιν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π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άντες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δὲ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κάμνουσιν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4089400"/>
            <a:ext cx="99441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+mj-lt"/>
              </a:rPr>
              <a:t>want alle besten/zeer goeden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sterven</a:t>
            </a:r>
            <a:r>
              <a:rPr lang="nl-NL" sz="4400" dirty="0" smtClean="0">
                <a:latin typeface="+mj-lt"/>
              </a:rPr>
              <a:t>, allen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zijn gewond</a:t>
            </a:r>
            <a:r>
              <a:rPr lang="nl-NL" sz="4400" dirty="0" smtClean="0">
                <a:latin typeface="+mj-lt"/>
              </a:rPr>
              <a:t>.</a:t>
            </a:r>
            <a:endParaRPr lang="nl-NL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1381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Σὺ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δέ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Ἀχιλλεῦ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ἀεὶ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ἐν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τῇ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σκηνῇ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ἔμενες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· </a:t>
            </a:r>
            <a:endParaRPr lang="el-GR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873500"/>
            <a:ext cx="10198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+mj-lt"/>
              </a:rPr>
              <a:t>Jij, Achilles,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bleef</a:t>
            </a:r>
            <a:r>
              <a:rPr lang="nl-NL" sz="4400" dirty="0" smtClean="0">
                <a:latin typeface="+mj-lt"/>
              </a:rPr>
              <a:t> altijd in de/je tent;</a:t>
            </a:r>
            <a:endParaRPr lang="nl-NL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4797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οὕτω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σκληρὸς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εἶ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endParaRPr lang="el-GR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927100" y="3543300"/>
            <a:ext cx="100203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+mj-lt"/>
              </a:rPr>
              <a:t>Zo ongevoelig ben je!</a:t>
            </a:r>
            <a:endParaRPr lang="nl-NL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255067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Σοὶ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γὰρ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οὐ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Πηλεύς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ἐστιν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ὁ πα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τὴρ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οὐδὲ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Θέτις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ἡ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μήτηρ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l-GR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784600"/>
            <a:ext cx="102997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+mj-lt"/>
              </a:rPr>
              <a:t>Want voor jou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is</a:t>
            </a:r>
            <a:r>
              <a:rPr lang="nl-NL" sz="4400" dirty="0" smtClean="0">
                <a:latin typeface="+mj-lt"/>
              </a:rPr>
              <a:t> niet </a:t>
            </a:r>
            <a:r>
              <a:rPr lang="nl-NL" sz="4400" dirty="0" err="1" smtClean="0">
                <a:latin typeface="+mj-lt"/>
              </a:rPr>
              <a:t>Peleus</a:t>
            </a:r>
            <a:r>
              <a:rPr lang="nl-NL" sz="4400" dirty="0" smtClean="0">
                <a:latin typeface="+mj-lt"/>
              </a:rPr>
              <a:t> de vader en niet </a:t>
            </a:r>
            <a:r>
              <a:rPr lang="nl-NL" sz="4400" dirty="0" err="1" smtClean="0">
                <a:latin typeface="+mj-lt"/>
              </a:rPr>
              <a:t>Thetis</a:t>
            </a:r>
            <a:r>
              <a:rPr lang="nl-NL" sz="4400" dirty="0" smtClean="0">
                <a:latin typeface="+mj-lt"/>
              </a:rPr>
              <a:t> de moeder</a:t>
            </a:r>
            <a:endParaRPr lang="nl-NL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46607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ἀλλ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ἔτικτέ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ἡ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γλ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αυκὴ θάλαττα καὶ αἱ σκληραὶ πέτραι! </a:t>
            </a:r>
            <a:endParaRPr lang="el-GR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736600" y="3784600"/>
            <a:ext cx="10210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+mj-lt"/>
              </a:rPr>
              <a:t>maar jou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baarde/bracht ter wereld </a:t>
            </a:r>
            <a:r>
              <a:rPr lang="nl-NL" sz="4400" dirty="0" smtClean="0">
                <a:latin typeface="+mj-lt"/>
              </a:rPr>
              <a:t>de grijsblauwe zee en de harde rotsen!</a:t>
            </a:r>
            <a:endParaRPr lang="nl-NL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91365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Ἀλλ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ἐμὲ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καὶ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τοὺς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ἄλλους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Μυρμιδόν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ας εἰς τὴν μάχην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πέμ</a:t>
            </a:r>
            <a:r>
              <a:rPr lang="nl-NL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ψον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·</a:t>
            </a:r>
            <a:endParaRPr lang="el-GR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759200"/>
            <a:ext cx="107061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+mj-lt"/>
              </a:rPr>
              <a:t>Maar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stuur</a:t>
            </a:r>
            <a:r>
              <a:rPr lang="nl-NL" sz="4400" dirty="0" smtClean="0">
                <a:latin typeface="+mj-lt"/>
              </a:rPr>
              <a:t> mij en de andere </a:t>
            </a:r>
            <a:r>
              <a:rPr lang="nl-NL" sz="4400" dirty="0" err="1" smtClean="0">
                <a:latin typeface="+mj-lt"/>
              </a:rPr>
              <a:t>Myrmidonen</a:t>
            </a:r>
            <a:r>
              <a:rPr lang="nl-NL" sz="4400" dirty="0" smtClean="0">
                <a:latin typeface="+mj-lt"/>
              </a:rPr>
              <a:t> naar de strijd; </a:t>
            </a:r>
            <a:endParaRPr lang="nl-NL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0187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άρεχε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δέ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μοι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καὶ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τὰ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ὅπλα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τὰ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σά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· </a:t>
            </a:r>
            <a:endParaRPr lang="el-GR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530600"/>
            <a:ext cx="98679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+mj-lt"/>
              </a:rPr>
              <a:t>en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geef</a:t>
            </a:r>
            <a:r>
              <a:rPr lang="nl-NL" sz="4400" dirty="0" smtClean="0">
                <a:latin typeface="+mj-lt"/>
              </a:rPr>
              <a:t> mij ook jouw wapens;</a:t>
            </a:r>
            <a:endParaRPr lang="nl-NL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4811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οὕτως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οἱ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Δάρδ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ανοι </a:t>
            </a: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ἄνδρες ἴσως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νομίζουσιν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ὅτι σύ, Ἀχιλλεῦ, πάλιν τῆς μάχης </a:t>
            </a: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μετέχειν </a:t>
            </a:r>
            <a:r>
              <a:rPr lang="nl-NL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ἠθέλη</a:t>
            </a:r>
            <a:r>
              <a:rPr lang="nl-NL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σας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886200"/>
            <a:ext cx="10515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+mj-lt"/>
              </a:rPr>
              <a:t>Zo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menen</a:t>
            </a:r>
            <a:r>
              <a:rPr lang="nl-NL" sz="4400" dirty="0" smtClean="0">
                <a:latin typeface="+mj-lt"/>
              </a:rPr>
              <a:t> de Trojaanse mannen misschien, dat jij, Achilles, weer aan de strijd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wilde</a:t>
            </a:r>
            <a:r>
              <a:rPr lang="nl-NL" sz="4400" dirty="0" smtClean="0">
                <a:latin typeface="+mj-lt"/>
              </a:rPr>
              <a:t> deelnemen. </a:t>
            </a:r>
            <a:endParaRPr lang="nl-NL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325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Οὕτω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δ’ α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ὐτοὺς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ἀπὸ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τῶν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λοίων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ἀπ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ελά</a:t>
            </a:r>
            <a:r>
              <a:rPr lang="nl-NL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nl-NL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ἐλπίζω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l-GR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733800"/>
            <a:ext cx="1061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+mj-lt"/>
              </a:rPr>
              <a:t>Zo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hoop ik </a:t>
            </a:r>
            <a:r>
              <a:rPr lang="nl-NL" sz="4400" dirty="0" smtClean="0">
                <a:latin typeface="+mj-lt"/>
              </a:rPr>
              <a:t>hen van de schepen te verdrijven,</a:t>
            </a:r>
            <a:endParaRPr lang="nl-NL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19198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Πολὺν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ἤδη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χρόνον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οἱ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Τρῶες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τῶν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Ἀχ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αιῶν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ἐκράτη</a:t>
            </a:r>
            <a:r>
              <a:rPr lang="nl-NL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σαν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ἐν τῷ πολέμῳ καὶ ἤδη ἐγγὺς τῶν πλοίων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ἐχώρη</a:t>
            </a:r>
            <a:r>
              <a:rPr lang="nl-NL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σαν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l-GR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kstvak 4"/>
          <p:cNvSpPr txBox="1"/>
          <p:nvPr/>
        </p:nvSpPr>
        <p:spPr>
          <a:xfrm>
            <a:off x="927100" y="3759200"/>
            <a:ext cx="99949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+mj-lt"/>
              </a:rPr>
              <a:t>Veel tijd al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wonnen</a:t>
            </a:r>
            <a:r>
              <a:rPr lang="nl-NL" sz="4400" dirty="0" smtClean="0">
                <a:latin typeface="+mj-lt"/>
              </a:rPr>
              <a:t> de Trojanen van de Grieken in </a:t>
            </a:r>
            <a:r>
              <a:rPr lang="nl-NL" sz="4400" dirty="0">
                <a:latin typeface="+mj-lt"/>
              </a:rPr>
              <a:t>de oorlog en al dichtbij de schepen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kwamen ze</a:t>
            </a:r>
            <a:r>
              <a:rPr lang="nl-NL" sz="4400" dirty="0" smtClean="0">
                <a:latin typeface="+mj-lt"/>
              </a:rPr>
              <a:t>.</a:t>
            </a:r>
            <a:endParaRPr lang="nl-NL" sz="4400" dirty="0">
              <a:latin typeface="+mj-lt"/>
            </a:endParaRPr>
          </a:p>
          <a:p>
            <a:endParaRPr lang="nl-NL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9908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τοῖς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δ’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Ἀχ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αιοῖς ὀλίγη ἀναπνοὴ τοῦ πολέμου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ἔσται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!’</a:t>
            </a:r>
            <a:endParaRPr lang="el-GR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822700"/>
            <a:ext cx="106299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+mj-lt"/>
              </a:rPr>
              <a:t>En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zal er </a:t>
            </a:r>
            <a:r>
              <a:rPr lang="nl-NL" sz="4400" dirty="0" smtClean="0">
                <a:latin typeface="+mj-lt"/>
              </a:rPr>
              <a:t>voor de Grieken een weinig (= een </a:t>
            </a:r>
            <a:r>
              <a:rPr lang="nl-NL" sz="4400" dirty="0">
                <a:latin typeface="+mj-lt"/>
              </a:rPr>
              <a:t>k</a:t>
            </a:r>
            <a:r>
              <a:rPr lang="nl-NL" sz="4400" dirty="0" smtClean="0">
                <a:latin typeface="+mj-lt"/>
              </a:rPr>
              <a:t>orte) adempauze van de oorlog zijn!’</a:t>
            </a:r>
            <a:endParaRPr lang="nl-NL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88531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Οὕτως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ἱκέτευ</a:t>
            </a:r>
            <a:r>
              <a:rPr lang="nl-NL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ὁ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Πάτροκλος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μέγ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 νήπιος· </a:t>
            </a:r>
            <a:endParaRPr lang="el-GR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429000"/>
            <a:ext cx="10515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+mj-lt"/>
              </a:rPr>
              <a:t>Zo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smeekte</a:t>
            </a:r>
            <a:r>
              <a:rPr lang="nl-NL" sz="4400" dirty="0" smtClean="0">
                <a:latin typeface="+mj-lt"/>
              </a:rPr>
              <a:t> </a:t>
            </a:r>
            <a:r>
              <a:rPr lang="nl-NL" sz="4400" dirty="0" err="1" smtClean="0">
                <a:latin typeface="+mj-lt"/>
              </a:rPr>
              <a:t>Patroklos</a:t>
            </a:r>
            <a:r>
              <a:rPr lang="nl-NL" sz="4400" dirty="0" smtClean="0">
                <a:latin typeface="+mj-lt"/>
              </a:rPr>
              <a:t>, zeer dwaas;</a:t>
            </a:r>
            <a:endParaRPr lang="nl-NL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872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ἔμελλε</a:t>
            </a: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γὰρ</a:t>
            </a: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ἰτῆ</a:t>
            </a:r>
            <a:r>
              <a:rPr lang="nl-NL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nl-NL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ἑαυτῷ θάνατον κακόν!</a:t>
            </a:r>
            <a:endParaRPr lang="el-GR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543300"/>
            <a:ext cx="10007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+mj-lt"/>
              </a:rPr>
              <a:t>want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hij stond op het punt </a:t>
            </a:r>
            <a:r>
              <a:rPr lang="nl-NL" sz="4400" dirty="0" smtClean="0">
                <a:latin typeface="+mj-lt"/>
              </a:rPr>
              <a:t>voor zichzelf een slechte dood te vragen!</a:t>
            </a:r>
            <a:endParaRPr lang="nl-NL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20304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μὲν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Ἀχιλλεὺς</a:t>
            </a:r>
            <a:r>
              <a:rPr lang="nl-N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τῶν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πα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θημάτων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τῶν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Ἀχ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αιῶν οὐδὲν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ἐφρόντι</a:t>
            </a:r>
            <a:r>
              <a:rPr lang="nl-NL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ἀλλ’ ἄεργος ἐν τῇ σκηνῇ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ἔμενεν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l-GR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657600"/>
            <a:ext cx="1051560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+mj-lt"/>
              </a:rPr>
              <a:t>Achilles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bekommerde</a:t>
            </a:r>
            <a:r>
              <a:rPr lang="nl-NL" sz="4400" dirty="0" smtClean="0">
                <a:latin typeface="+mj-lt"/>
              </a:rPr>
              <a:t> zich helemaal niet om de rampen van de Grieken, maar werkeloos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bleef hij </a:t>
            </a:r>
            <a:r>
              <a:rPr lang="nl-NL" sz="4400" dirty="0" smtClean="0">
                <a:latin typeface="+mj-lt"/>
              </a:rPr>
              <a:t>in de/zijn tent.</a:t>
            </a:r>
            <a:endParaRPr lang="nl-NL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26717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Ὁ δ’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ἑτ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αῖρος τοῦ Ἀχιλλέως Πάτροκλος πολλὰ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ἐδάκρυ</a:t>
            </a:r>
            <a:r>
              <a:rPr lang="nl-NL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·</a:t>
            </a:r>
            <a:endParaRPr lang="el-GR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289300"/>
            <a:ext cx="102870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+mj-lt"/>
              </a:rPr>
              <a:t>Maar de vriend van Achilles </a:t>
            </a:r>
            <a:r>
              <a:rPr lang="nl-NL" sz="4400" dirty="0" err="1" smtClean="0">
                <a:latin typeface="+mj-lt"/>
              </a:rPr>
              <a:t>Patroklos</a:t>
            </a:r>
            <a:r>
              <a:rPr lang="nl-NL" sz="4400" dirty="0" smtClean="0">
                <a:latin typeface="+mj-lt"/>
              </a:rPr>
              <a:t>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huilde</a:t>
            </a:r>
            <a:r>
              <a:rPr lang="nl-NL" sz="4400" dirty="0" smtClean="0">
                <a:latin typeface="+mj-lt"/>
              </a:rPr>
              <a:t> veel.</a:t>
            </a:r>
            <a:endParaRPr lang="nl-NL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05449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μάλ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 γὰρ τῶν Ἀχαιῶν ἀεὶ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ἐφρόντιζεν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l-GR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952500" y="3086100"/>
            <a:ext cx="99822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+mj-lt"/>
              </a:rPr>
              <a:t>want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hij bekommerde zich </a:t>
            </a:r>
            <a:r>
              <a:rPr lang="nl-NL" sz="4400" dirty="0" smtClean="0">
                <a:latin typeface="+mj-lt"/>
              </a:rPr>
              <a:t>altijd erg om de Grieken.</a:t>
            </a:r>
            <a:endParaRPr lang="nl-NL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1690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Ὁ δ’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Ἀχιλλεὺς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τὸν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Πάτροκλον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ᾤκτιρεν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· </a:t>
            </a:r>
            <a:endParaRPr lang="el-GR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1104900" y="3556000"/>
            <a:ext cx="94869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+mj-lt"/>
              </a:rPr>
              <a:t>Maar Achilles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had medelijden met </a:t>
            </a:r>
            <a:r>
              <a:rPr lang="nl-NL" sz="4400" dirty="0" err="1" smtClean="0">
                <a:latin typeface="+mj-lt"/>
              </a:rPr>
              <a:t>Patroklos</a:t>
            </a:r>
            <a:r>
              <a:rPr lang="nl-NL" sz="4400" dirty="0">
                <a:latin typeface="+mj-lt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444841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Τί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δὲ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δα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κρύεις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Πάτροκλε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ὥσ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περ νηπία κόρη;</a:t>
            </a:r>
            <a:endParaRPr lang="el-GR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3644900"/>
            <a:ext cx="103886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+mj-lt"/>
              </a:rPr>
              <a:t>‘Waarom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huil jij</a:t>
            </a:r>
            <a:r>
              <a:rPr lang="nl-NL" sz="4400" dirty="0" smtClean="0">
                <a:latin typeface="+mj-lt"/>
              </a:rPr>
              <a:t>, </a:t>
            </a:r>
            <a:r>
              <a:rPr lang="nl-NL" sz="4400" dirty="0" err="1" smtClean="0">
                <a:latin typeface="+mj-lt"/>
              </a:rPr>
              <a:t>Patroklos</a:t>
            </a:r>
            <a:r>
              <a:rPr lang="nl-NL" sz="4400" dirty="0" smtClean="0">
                <a:latin typeface="+mj-lt"/>
              </a:rPr>
              <a:t>, als een heel klein meisje?</a:t>
            </a:r>
            <a:endParaRPr lang="nl-NL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1624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Ἀλλὰ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λέγε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·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τί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ἐπ</a:t>
            </a:r>
            <a:r>
              <a:rPr lang="nl-NL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οίησε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οὕτω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ολλὰ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δα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κρῦ</a:t>
            </a:r>
            <a:r>
              <a:rPr lang="nl-NL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nl-NL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;’</a:t>
            </a:r>
            <a:endParaRPr lang="el-GR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965200" y="3429000"/>
            <a:ext cx="9702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>
                <a:latin typeface="+mj-lt"/>
              </a:rPr>
              <a:t>Maar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zeg</a:t>
            </a:r>
            <a:r>
              <a:rPr lang="nl-NL" sz="4400" dirty="0" smtClean="0">
                <a:latin typeface="+mj-lt"/>
              </a:rPr>
              <a:t>: wat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bracht</a:t>
            </a:r>
            <a:r>
              <a:rPr lang="nl-NL" sz="4400" dirty="0" smtClean="0">
                <a:latin typeface="+mj-lt"/>
              </a:rPr>
              <a:t> jou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ertoe</a:t>
            </a:r>
            <a:r>
              <a:rPr lang="nl-NL" sz="4400" dirty="0" smtClean="0">
                <a:latin typeface="+mj-lt"/>
              </a:rPr>
              <a:t> zo veel te huilen?’</a:t>
            </a:r>
            <a:endParaRPr lang="nl-NL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48205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3063875"/>
          </a:xfrm>
        </p:spPr>
        <p:txBody>
          <a:bodyPr>
            <a:noAutofit/>
          </a:bodyPr>
          <a:lstStyle/>
          <a:p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Ὁ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δὲ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Πάτροκλος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π</a:t>
            </a:r>
            <a:r>
              <a:rPr lang="nl-NL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ολεμῆ</a:t>
            </a:r>
            <a:r>
              <a:rPr lang="nl-NL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nl-NL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αι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γὰρ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ἠθέλη</a:t>
            </a:r>
            <a:r>
              <a:rPr lang="nl-NL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σεν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nl-NL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ἔλε</a:t>
            </a:r>
            <a:r>
              <a:rPr lang="nl-NL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ξεν</a:t>
            </a:r>
            <a:r>
              <a:rPr lang="nl-NL" dirty="0">
                <a:latin typeface="Times New Roman" panose="02020603050405020304" pitchFamily="18" charset="0"/>
                <a:cs typeface="Times New Roman" panose="02020603050405020304" pitchFamily="18" charset="0"/>
              </a:rPr>
              <a:t>· </a:t>
            </a:r>
            <a:endParaRPr lang="el-GR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38200" y="2997200"/>
            <a:ext cx="10515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err="1" smtClean="0">
                <a:latin typeface="+mj-lt"/>
              </a:rPr>
              <a:t>Patroklos</a:t>
            </a:r>
            <a:r>
              <a:rPr lang="nl-NL" sz="4400" dirty="0" smtClean="0">
                <a:latin typeface="+mj-lt"/>
              </a:rPr>
              <a:t> – want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hij wilde </a:t>
            </a:r>
            <a:r>
              <a:rPr lang="nl-NL" sz="4400" dirty="0" smtClean="0">
                <a:latin typeface="+mj-lt"/>
              </a:rPr>
              <a:t>oorlog voeren – </a:t>
            </a:r>
            <a:r>
              <a:rPr lang="nl-NL" sz="4400" dirty="0" smtClean="0">
                <a:solidFill>
                  <a:srgbClr val="FF0000"/>
                </a:solidFill>
                <a:latin typeface="+mj-lt"/>
              </a:rPr>
              <a:t>zei</a:t>
            </a:r>
            <a:r>
              <a:rPr lang="nl-NL" sz="4400" dirty="0" smtClean="0">
                <a:latin typeface="+mj-lt"/>
              </a:rPr>
              <a:t>:</a:t>
            </a:r>
            <a:endParaRPr lang="nl-NL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41796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659E3B8467D84A9F2D969CBB5FA48D" ma:contentTypeVersion="3" ma:contentTypeDescription="Een nieuw document maken." ma:contentTypeScope="" ma:versionID="6a1cf9d42a5642d356a0b70c4b7fa87c">
  <xsd:schema xmlns:xsd="http://www.w3.org/2001/XMLSchema" xmlns:xs="http://www.w3.org/2001/XMLSchema" xmlns:p="http://schemas.microsoft.com/office/2006/metadata/properties" xmlns:ns2="c2012194-6643-4552-ad52-50c75d921d9e" targetNamespace="http://schemas.microsoft.com/office/2006/metadata/properties" ma:root="true" ma:fieldsID="672af838efbfb16358232004cbe8e996" ns2:_="">
    <xsd:import namespace="c2012194-6643-4552-ad52-50c75d921d9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012194-6643-4552-ad52-50c75d921d9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779EB10-7336-4C0F-84BB-FD04E7305331}"/>
</file>

<file path=customXml/itemProps2.xml><?xml version="1.0" encoding="utf-8"?>
<ds:datastoreItem xmlns:ds="http://schemas.openxmlformats.org/officeDocument/2006/customXml" ds:itemID="{C5974E8C-EA9B-4C99-B5B8-CBE9ABAB681C}"/>
</file>

<file path=customXml/itemProps3.xml><?xml version="1.0" encoding="utf-8"?>
<ds:datastoreItem xmlns:ds="http://schemas.openxmlformats.org/officeDocument/2006/customXml" ds:itemID="{800E60A8-19EA-4BCA-81D9-F1FBCCAEF2A7}"/>
</file>

<file path=docProps/app.xml><?xml version="1.0" encoding="utf-8"?>
<Properties xmlns="http://schemas.openxmlformats.org/officeDocument/2006/extended-properties" xmlns:vt="http://schemas.openxmlformats.org/officeDocument/2006/docPropsVTypes">
  <TotalTime>556</TotalTime>
  <Words>484</Words>
  <Application>Microsoft Office PowerPoint</Application>
  <PresentationFormat>Breedbeeld</PresentationFormat>
  <Paragraphs>44</Paragraphs>
  <Slides>22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Kantoorthema</vt:lpstr>
      <vt:lpstr>Tekst 10A</vt:lpstr>
      <vt:lpstr>Πολὺν ἤδη χρόνον οἱ Τρῶες τῶν Ἀχαιῶν ἐκράτησαν ἐν τῷ πολέμῳ καὶ ἤδη ἐγγὺς τῶν πλοίων ἐχώρησαν. </vt:lpstr>
      <vt:lpstr>Ὁ μὲν Ἀχιλλεὺς τῶν παθημάτων τῶν Ἀχαιῶν οὐδὲν ἐφρόντισεν, ἀλλ’ ἄεργος ἐν τῇ σκηνῇ ἔμενεν. </vt:lpstr>
      <vt:lpstr>Ὁ δ’ ἑταῖρος τοῦ Ἀχιλλέως Πάτροκλος πολλὰ ἐδάκρυσεν·</vt:lpstr>
      <vt:lpstr>μάλα γὰρ τῶν Ἀχαιῶν ἀεὶ ἐφρόντιζεν. </vt:lpstr>
      <vt:lpstr>Ὁ δ’ Ἀχιλλεὺς τὸν Πάτροκλον ᾤκτιρεν· </vt:lpstr>
      <vt:lpstr>‘Τί δὲ δακρύεις, Πάτροκλε, ὥσπερ νηπία κόρη;</vt:lpstr>
      <vt:lpstr>Ἀλλὰ λέγε· τί σε ἐποίησε οὕτω πολλὰ δακρῦσαι;’</vt:lpstr>
      <vt:lpstr>Ὁ δὲ Πάτροκλος – πολεμῆσαι γὰρ ἠθέλησεν – ἔλεξεν· </vt:lpstr>
      <vt:lpstr>‘Αἰτία τῶν δακρύων ἐστὶν ἡ δεινὴ τύχη ἡ τῶν Ἀχαιῶν· </vt:lpstr>
      <vt:lpstr>πάντες γὰρ οἱ ἄριστοι ἀποθνῄσκουσιν, πάντες δὲ κάμνουσιν.</vt:lpstr>
      <vt:lpstr>Σὺ δέ, Ἀχιλλεῦ, ἀεὶ ἐν τῇ σκηνῇ ἔμενες· </vt:lpstr>
      <vt:lpstr>οὕτω σκληρὸς εἶ! </vt:lpstr>
      <vt:lpstr>Σοὶ γὰρ οὐ Πηλεύς ἐστιν ὁ πατὴρ οὐδὲ Θέτις ἡ μήτηρ, </vt:lpstr>
      <vt:lpstr>ἀλλ’ ἔτικτέ σε ἡ γλαυκὴ θάλαττα καὶ αἱ σκληραὶ πέτραι! </vt:lpstr>
      <vt:lpstr>Ἀλλ’ ἐμὲ καὶ τοὺς ἄλλους Μυρμιδόνας εἰς τὴν μάχην πέμψον·</vt:lpstr>
      <vt:lpstr>πάρεχε δέ μοι καὶ τὰ ὅπλα τὰ σά· </vt:lpstr>
      <vt:lpstr>οὕτως οἱ Δάρδανοι ἄνδρες ἴσως νομίζουσιν, ὅτι σύ, Ἀχιλλεῦ, πάλιν τῆς μάχης μετέχειν ἠθέλησας.</vt:lpstr>
      <vt:lpstr>Οὕτω δ’ αὐτοὺς ἀπὸ τῶν πλοίων ἀπελάσαι ἐλπίζω,</vt:lpstr>
      <vt:lpstr>τοῖς δ’ Ἀχαιοῖς ὀλίγη ἀναπνοὴ τοῦ πολέμου ἔσται!’</vt:lpstr>
      <vt:lpstr>Οὕτως ἱκέτευσεν ὁ Πάτροκλος, μέγα νήπιος· </vt:lpstr>
      <vt:lpstr>ἔμελλε γὰρ αἰτῆσαι ἑαυτῷ θάνατον κακόν!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Tekst 7A</dc:title>
  <dc:creator>Liesbeth Nas-Prinsen</dc:creator>
  <cp:lastModifiedBy>Robert Peters</cp:lastModifiedBy>
  <cp:revision>59</cp:revision>
  <dcterms:created xsi:type="dcterms:W3CDTF">2018-12-12T09:29:03Z</dcterms:created>
  <dcterms:modified xsi:type="dcterms:W3CDTF">2019-05-09T09:39:12Z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0x010100EB659E3B8467D84A9F2D969CBB5FA48D</vt:lpwstr>
  </property>
  <property fmtid="{D5CDD505-2E9C-101B-9397-08002B2CF9AE}" pid="3" name="Order">
    <vt:r8>973800</vt:r8>
  </property>
</Properties>
</file>