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Peters" userId="0540b0d0-1b4c-4880-9e7d-34bd23b2ab79" providerId="ADAL" clId="{124C4944-54AF-4BDD-9159-98E62358D25F}"/>
    <pc:docChg chg="modSld">
      <pc:chgData name="Robert Peters" userId="0540b0d0-1b4c-4880-9e7d-34bd23b2ab79" providerId="ADAL" clId="{124C4944-54AF-4BDD-9159-98E62358D25F}" dt="2020-03-19T06:23:33.254" v="5" actId="20577"/>
      <pc:docMkLst>
        <pc:docMk/>
      </pc:docMkLst>
      <pc:sldChg chg="modSp">
        <pc:chgData name="Robert Peters" userId="0540b0d0-1b4c-4880-9e7d-34bd23b2ab79" providerId="ADAL" clId="{124C4944-54AF-4BDD-9159-98E62358D25F}" dt="2020-03-19T06:22:51.216" v="2" actId="20577"/>
        <pc:sldMkLst>
          <pc:docMk/>
          <pc:sldMk cId="3815646174" sldId="260"/>
        </pc:sldMkLst>
        <pc:spChg chg="mod">
          <ac:chgData name="Robert Peters" userId="0540b0d0-1b4c-4880-9e7d-34bd23b2ab79" providerId="ADAL" clId="{124C4944-54AF-4BDD-9159-98E62358D25F}" dt="2020-03-19T06:22:51.216" v="2" actId="20577"/>
          <ac:spMkLst>
            <pc:docMk/>
            <pc:sldMk cId="3815646174" sldId="260"/>
            <ac:spMk id="3" creationId="{B8211E85-20D7-4550-9768-02A83FD9D07E}"/>
          </ac:spMkLst>
        </pc:spChg>
      </pc:sldChg>
      <pc:sldChg chg="modSp">
        <pc:chgData name="Robert Peters" userId="0540b0d0-1b4c-4880-9e7d-34bd23b2ab79" providerId="ADAL" clId="{124C4944-54AF-4BDD-9159-98E62358D25F}" dt="2020-03-19T06:23:33.254" v="5" actId="20577"/>
        <pc:sldMkLst>
          <pc:docMk/>
          <pc:sldMk cId="1256073311" sldId="261"/>
        </pc:sldMkLst>
        <pc:spChg chg="mod">
          <ac:chgData name="Robert Peters" userId="0540b0d0-1b4c-4880-9e7d-34bd23b2ab79" providerId="ADAL" clId="{124C4944-54AF-4BDD-9159-98E62358D25F}" dt="2020-03-19T06:23:33.254" v="5" actId="20577"/>
          <ac:spMkLst>
            <pc:docMk/>
            <pc:sldMk cId="1256073311" sldId="261"/>
            <ac:spMk id="3" creationId="{B8211E85-20D7-4550-9768-02A83FD9D07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84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7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2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1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83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38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8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9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1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5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94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5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0" r:id="rId6"/>
    <p:sldLayoutId id="2147483757" r:id="rId7"/>
    <p:sldLayoutId id="2147483758" r:id="rId8"/>
    <p:sldLayoutId id="2147483747" r:id="rId9"/>
    <p:sldLayoutId id="2147483748" r:id="rId10"/>
    <p:sldLayoutId id="2147483749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-4VccXzOa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F86BFA-9133-4F6B-98BE-1CBB87EB6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3666683"/>
            <a:ext cx="12188952" cy="3191317"/>
          </a:xfrm>
          <a:prstGeom prst="rect">
            <a:avLst/>
          </a:prstGeom>
          <a:gradFill>
            <a:gsLst>
              <a:gs pos="42000">
                <a:schemeClr val="bg1">
                  <a:alpha val="23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67504B-40A0-45BC-8AB1-A2F0915483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3630" y="3826292"/>
            <a:ext cx="5257800" cy="1701570"/>
          </a:xfrm>
        </p:spPr>
        <p:txBody>
          <a:bodyPr anchor="b">
            <a:normAutofit/>
          </a:bodyPr>
          <a:lstStyle/>
          <a:p>
            <a:r>
              <a:rPr lang="nl-NL" sz="4400"/>
              <a:t>Het Imperfectum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391E85A-29BC-449A-9116-A6C545C190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3631" y="5584617"/>
            <a:ext cx="5147960" cy="646785"/>
          </a:xfrm>
        </p:spPr>
        <p:txBody>
          <a:bodyPr>
            <a:normAutofit/>
          </a:bodyPr>
          <a:lstStyle/>
          <a:p>
            <a:r>
              <a:rPr lang="nl-NL" sz="2000"/>
              <a:t>Pallas deel 1, les 8</a:t>
            </a:r>
          </a:p>
        </p:txBody>
      </p:sp>
    </p:spTree>
    <p:extLst>
      <p:ext uri="{BB962C8B-B14F-4D97-AF65-F5344CB8AC3E}">
        <p14:creationId xmlns:p14="http://schemas.microsoft.com/office/powerpoint/2010/main" val="1988741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0DD1C-9E0C-4002-8768-AF1D2AD5E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Imperfectum van </a:t>
            </a:r>
            <a:r>
              <a:rPr lang="el-GR" dirty="0"/>
              <a:t>λυω, ποιεω, εἰμι </a:t>
            </a:r>
            <a:r>
              <a:rPr lang="nl-NL" sz="2400" i="0" dirty="0">
                <a:latin typeface="Abadi" panose="020B0604020202020204" pitchFamily="34" charset="0"/>
              </a:rPr>
              <a:t>(blz. 65)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F32CF7-4855-48AC-86DC-CE4984A35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Onvoltooid verleden tijd</a:t>
            </a:r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8" name="Tabel 8">
            <a:extLst>
              <a:ext uri="{FF2B5EF4-FFF2-40B4-BE49-F238E27FC236}">
                <a16:creationId xmlns:a16="http://schemas.microsoft.com/office/drawing/2014/main" id="{20BB6377-4A80-4EC9-A595-9E0D342B1A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557943"/>
              </p:ext>
            </p:extLst>
          </p:nvPr>
        </p:nvGraphicFramePr>
        <p:xfrm>
          <a:off x="984249" y="2986615"/>
          <a:ext cx="10264776" cy="3506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6194">
                  <a:extLst>
                    <a:ext uri="{9D8B030D-6E8A-4147-A177-3AD203B41FA5}">
                      <a16:colId xmlns:a16="http://schemas.microsoft.com/office/drawing/2014/main" val="2185786999"/>
                    </a:ext>
                  </a:extLst>
                </a:gridCol>
                <a:gridCol w="2566194">
                  <a:extLst>
                    <a:ext uri="{9D8B030D-6E8A-4147-A177-3AD203B41FA5}">
                      <a16:colId xmlns:a16="http://schemas.microsoft.com/office/drawing/2014/main" val="1015788908"/>
                    </a:ext>
                  </a:extLst>
                </a:gridCol>
                <a:gridCol w="2566194">
                  <a:extLst>
                    <a:ext uri="{9D8B030D-6E8A-4147-A177-3AD203B41FA5}">
                      <a16:colId xmlns:a16="http://schemas.microsoft.com/office/drawing/2014/main" val="2938878362"/>
                    </a:ext>
                  </a:extLst>
                </a:gridCol>
                <a:gridCol w="2566194">
                  <a:extLst>
                    <a:ext uri="{9D8B030D-6E8A-4147-A177-3AD203B41FA5}">
                      <a16:colId xmlns:a16="http://schemas.microsoft.com/office/drawing/2014/main" val="3813775367"/>
                    </a:ext>
                  </a:extLst>
                </a:gridCol>
              </a:tblGrid>
              <a:tr h="701252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Nederlands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Duits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125051"/>
                  </a:ext>
                </a:extLst>
              </a:tr>
              <a:tr h="701252">
                <a:tc>
                  <a:txBody>
                    <a:bodyPr/>
                    <a:lstStyle/>
                    <a:p>
                      <a:r>
                        <a:rPr lang="nl-NL" dirty="0"/>
                        <a:t>tegenwoordig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ik hoop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 walk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Ich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rechne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768226"/>
                  </a:ext>
                </a:extLst>
              </a:tr>
              <a:tr h="701252">
                <a:tc>
                  <a:txBody>
                    <a:bodyPr/>
                    <a:lstStyle/>
                    <a:p>
                      <a:r>
                        <a:rPr lang="nl-NL" dirty="0"/>
                        <a:t>verleden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ik hoopte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 </a:t>
                      </a:r>
                      <a:r>
                        <a:rPr lang="nl-NL" dirty="0" err="1"/>
                        <a:t>walked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Ich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rechnete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874779"/>
                  </a:ext>
                </a:extLst>
              </a:tr>
              <a:tr h="701252">
                <a:tc>
                  <a:txBody>
                    <a:bodyPr/>
                    <a:lstStyle/>
                    <a:p>
                      <a:r>
                        <a:rPr lang="nl-NL" dirty="0"/>
                        <a:t>tegenwoordig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ik 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 </a:t>
                      </a:r>
                      <a:r>
                        <a:rPr lang="nl-NL" dirty="0" err="1"/>
                        <a:t>see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Ich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habe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784022"/>
                  </a:ext>
                </a:extLst>
              </a:tr>
              <a:tr h="701252">
                <a:tc>
                  <a:txBody>
                    <a:bodyPr/>
                    <a:lstStyle/>
                    <a:p>
                      <a:r>
                        <a:rPr lang="nl-NL" dirty="0"/>
                        <a:t>verleden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ik liep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 </a:t>
                      </a:r>
                      <a:r>
                        <a:rPr lang="nl-NL" dirty="0" err="1"/>
                        <a:t>saw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Ich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hatte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962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52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F84A1-1CFD-463D-8BFA-02696EC5B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Imperfectum van </a:t>
            </a:r>
            <a:r>
              <a:rPr lang="el-GR" dirty="0"/>
              <a:t>λυω, ποιεω, εἰμι</a:t>
            </a:r>
            <a:endParaRPr lang="nl-NL" dirty="0"/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D4BF1C06-11DF-4357-8512-8F32ECDD0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In het Grieks maak je de verleden tijd als volgt: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augment</a:t>
            </a:r>
            <a:r>
              <a:rPr lang="nl-NL" dirty="0"/>
              <a:t> – </a:t>
            </a:r>
            <a:r>
              <a:rPr lang="nl-NL" dirty="0">
                <a:solidFill>
                  <a:srgbClr val="00B050"/>
                </a:solidFill>
              </a:rPr>
              <a:t>stam</a:t>
            </a:r>
            <a:r>
              <a:rPr lang="nl-NL" dirty="0"/>
              <a:t> – </a:t>
            </a:r>
            <a:r>
              <a:rPr lang="nl-NL" dirty="0">
                <a:solidFill>
                  <a:srgbClr val="00B0F0"/>
                </a:solidFill>
              </a:rPr>
              <a:t>uitgang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augment: een </a:t>
            </a:r>
            <a:r>
              <a:rPr lang="el-GR" dirty="0">
                <a:solidFill>
                  <a:srgbClr val="FF0000"/>
                </a:solidFill>
              </a:rPr>
              <a:t>ε </a:t>
            </a:r>
            <a:r>
              <a:rPr lang="nl-NL" dirty="0">
                <a:solidFill>
                  <a:srgbClr val="FF0000"/>
                </a:solidFill>
              </a:rPr>
              <a:t>(epsilon)</a:t>
            </a:r>
          </a:p>
          <a:p>
            <a:pPr marL="0" indent="0">
              <a:buNone/>
            </a:pPr>
            <a:r>
              <a:rPr lang="nl-NL" dirty="0">
                <a:solidFill>
                  <a:srgbClr val="00B050"/>
                </a:solidFill>
              </a:rPr>
              <a:t>stam: werkwoord zonder </a:t>
            </a:r>
            <a:r>
              <a:rPr lang="el-GR" dirty="0">
                <a:solidFill>
                  <a:srgbClr val="00B050"/>
                </a:solidFill>
              </a:rPr>
              <a:t>ω</a:t>
            </a:r>
            <a:r>
              <a:rPr lang="nl-NL" dirty="0">
                <a:solidFill>
                  <a:srgbClr val="00B050"/>
                </a:solidFill>
              </a:rPr>
              <a:t> (omega)</a:t>
            </a:r>
          </a:p>
          <a:p>
            <a:pPr marL="0" indent="0">
              <a:buNone/>
            </a:pPr>
            <a:r>
              <a:rPr lang="nl-NL" dirty="0">
                <a:solidFill>
                  <a:srgbClr val="00B0F0"/>
                </a:solidFill>
              </a:rPr>
              <a:t>uitgang: </a:t>
            </a:r>
            <a:r>
              <a:rPr lang="el-GR" dirty="0">
                <a:solidFill>
                  <a:srgbClr val="00B0F0"/>
                </a:solidFill>
              </a:rPr>
              <a:t>-ον, -ες, -ε(ν), -ομεν, -ετε, -ον </a:t>
            </a:r>
            <a:endParaRPr lang="nl-NL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l-GR" dirty="0">
                <a:solidFill>
                  <a:srgbClr val="00B0F0"/>
                </a:solidFill>
              </a:rPr>
              <a:t>(</a:t>
            </a:r>
            <a:r>
              <a:rPr lang="nl-NL" dirty="0">
                <a:solidFill>
                  <a:srgbClr val="00B0F0"/>
                </a:solidFill>
              </a:rPr>
              <a:t>ik en zij (meervoud) dus zelfde uitgang!)</a:t>
            </a:r>
          </a:p>
        </p:txBody>
      </p:sp>
    </p:spTree>
    <p:extLst>
      <p:ext uri="{BB962C8B-B14F-4D97-AF65-F5344CB8AC3E}">
        <p14:creationId xmlns:p14="http://schemas.microsoft.com/office/powerpoint/2010/main" val="427038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4EC32-140F-4623-B70B-EB078D735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Imperfectum van </a:t>
            </a:r>
            <a:r>
              <a:rPr lang="el-GR" dirty="0"/>
              <a:t>λυω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211E85-20D7-4550-9768-02A83FD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dus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λυ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ον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λυ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ες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λυ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ε(ν)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λυ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ομεν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 </a:t>
            </a:r>
            <a:r>
              <a:rPr lang="el-GR" dirty="0">
                <a:solidFill>
                  <a:srgbClr val="00B050"/>
                </a:solidFill>
              </a:rPr>
              <a:t>λυ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ετε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λυ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ον</a:t>
            </a:r>
            <a:endParaRPr lang="nl-NL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096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4EC32-140F-4623-B70B-EB078D735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Imperfectum van </a:t>
            </a:r>
            <a:r>
              <a:rPr lang="el-GR" dirty="0"/>
              <a:t>ποιεω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211E85-20D7-4550-9768-02A83FD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/>
              <a:t>dus</a:t>
            </a:r>
            <a:endParaRPr lang="el-GR" dirty="0"/>
          </a:p>
          <a:p>
            <a:pPr marL="0" indent="0">
              <a:buNone/>
            </a:pPr>
            <a:r>
              <a:rPr lang="nl-NL" dirty="0"/>
              <a:t>helaas is het iets lastiger, want een </a:t>
            </a:r>
            <a:r>
              <a:rPr lang="el-GR" dirty="0"/>
              <a:t>εο </a:t>
            </a:r>
            <a:r>
              <a:rPr lang="nl-NL" dirty="0"/>
              <a:t>wordt </a:t>
            </a:r>
            <a:r>
              <a:rPr lang="nl-NL" dirty="0" err="1"/>
              <a:t>ou</a:t>
            </a:r>
            <a:r>
              <a:rPr lang="nl-NL" dirty="0"/>
              <a:t>, en </a:t>
            </a:r>
            <a:r>
              <a:rPr lang="el-GR" dirty="0"/>
              <a:t>εε </a:t>
            </a:r>
            <a:r>
              <a:rPr lang="nl-NL" dirty="0"/>
              <a:t>wordt </a:t>
            </a:r>
            <a:r>
              <a:rPr lang="el-GR" dirty="0"/>
              <a:t>ει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ον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 </a:t>
            </a:r>
            <a:r>
              <a:rPr lang="el-GR" dirty="0">
                <a:solidFill>
                  <a:srgbClr val="00B0F0"/>
                </a:solidFill>
              </a:rPr>
              <a:t>ες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ε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ομεν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ετε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ον</a:t>
            </a:r>
            <a:endParaRPr lang="nl-NL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1564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4EC32-140F-4623-B70B-EB078D735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Imperfectum van </a:t>
            </a:r>
            <a:r>
              <a:rPr lang="el-GR" dirty="0"/>
              <a:t>ποιεω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211E85-20D7-4550-9768-02A83FD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/>
              <a:t>dus</a:t>
            </a:r>
            <a:endParaRPr lang="el-GR" dirty="0"/>
          </a:p>
          <a:p>
            <a:pPr marL="0" indent="0">
              <a:buNone/>
            </a:pPr>
            <a:r>
              <a:rPr lang="nl-NL" dirty="0"/>
              <a:t>helaas is het iets lastiger, want een </a:t>
            </a:r>
            <a:r>
              <a:rPr lang="el-GR" dirty="0"/>
              <a:t>εο </a:t>
            </a:r>
            <a:r>
              <a:rPr lang="nl-NL" dirty="0"/>
              <a:t>wordt </a:t>
            </a:r>
            <a:r>
              <a:rPr lang="nl-NL" dirty="0" err="1"/>
              <a:t>ou</a:t>
            </a:r>
            <a:r>
              <a:rPr lang="nl-NL" dirty="0"/>
              <a:t>, en </a:t>
            </a:r>
            <a:r>
              <a:rPr lang="el-GR" dirty="0"/>
              <a:t>εε </a:t>
            </a:r>
            <a:r>
              <a:rPr lang="nl-NL" dirty="0"/>
              <a:t>wordt </a:t>
            </a:r>
            <a:r>
              <a:rPr lang="el-GR" dirty="0"/>
              <a:t>ει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ον		</a:t>
            </a:r>
            <a:r>
              <a:rPr lang="el-GR" dirty="0"/>
              <a:t>ἐποι</a:t>
            </a:r>
            <a:r>
              <a:rPr lang="el-GR" dirty="0">
                <a:highlight>
                  <a:srgbClr val="FFFF00"/>
                </a:highlight>
              </a:rPr>
              <a:t>ου</a:t>
            </a:r>
            <a:r>
              <a:rPr lang="el-GR" dirty="0"/>
              <a:t>ν</a:t>
            </a:r>
            <a:endParaRPr lang="el-GR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 </a:t>
            </a:r>
            <a:r>
              <a:rPr lang="el-GR" dirty="0">
                <a:solidFill>
                  <a:srgbClr val="00B0F0"/>
                </a:solidFill>
              </a:rPr>
              <a:t>ες		</a:t>
            </a:r>
            <a:r>
              <a:rPr lang="el-GR" dirty="0"/>
              <a:t>ἐποι</a:t>
            </a:r>
            <a:r>
              <a:rPr lang="el-GR" dirty="0">
                <a:highlight>
                  <a:srgbClr val="FFFF00"/>
                </a:highlight>
              </a:rPr>
              <a:t>ει</a:t>
            </a:r>
            <a:r>
              <a:rPr lang="el-GR" dirty="0"/>
              <a:t>ς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ε		</a:t>
            </a:r>
            <a:r>
              <a:rPr lang="el-GR" dirty="0"/>
              <a:t>ἐποι</a:t>
            </a:r>
            <a:r>
              <a:rPr lang="el-GR" dirty="0">
                <a:highlight>
                  <a:srgbClr val="FFFF00"/>
                </a:highlight>
              </a:rPr>
              <a:t>ει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ομεν		</a:t>
            </a:r>
            <a:r>
              <a:rPr lang="el-GR" dirty="0"/>
              <a:t>ἐποι</a:t>
            </a:r>
            <a:r>
              <a:rPr lang="el-GR" dirty="0">
                <a:highlight>
                  <a:srgbClr val="FFFF00"/>
                </a:highlight>
              </a:rPr>
              <a:t>ου</a:t>
            </a:r>
            <a:r>
              <a:rPr lang="el-GR" dirty="0"/>
              <a:t>μεν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ετε		</a:t>
            </a:r>
            <a:r>
              <a:rPr lang="el-GR" dirty="0"/>
              <a:t>ἐποι</a:t>
            </a:r>
            <a:r>
              <a:rPr lang="el-GR" dirty="0">
                <a:highlight>
                  <a:srgbClr val="FFFF00"/>
                </a:highlight>
              </a:rPr>
              <a:t>ει</a:t>
            </a:r>
            <a:r>
              <a:rPr lang="el-GR" dirty="0"/>
              <a:t>τε</a:t>
            </a:r>
          </a:p>
          <a:p>
            <a:pPr marL="0" indent="0">
              <a:buNone/>
            </a:pPr>
            <a:r>
              <a:rPr lang="el-GR" dirty="0">
                <a:solidFill>
                  <a:srgbClr val="FF0000"/>
                </a:solidFill>
              </a:rPr>
              <a:t>ἐ</a:t>
            </a:r>
            <a:r>
              <a:rPr lang="el-GR" dirty="0"/>
              <a:t> </a:t>
            </a:r>
            <a:r>
              <a:rPr lang="el-GR" dirty="0">
                <a:solidFill>
                  <a:srgbClr val="00B050"/>
                </a:solidFill>
              </a:rPr>
              <a:t>ποιε</a:t>
            </a:r>
            <a:r>
              <a:rPr lang="el-GR" dirty="0"/>
              <a:t> </a:t>
            </a:r>
            <a:r>
              <a:rPr lang="el-GR" dirty="0">
                <a:solidFill>
                  <a:srgbClr val="00B0F0"/>
                </a:solidFill>
              </a:rPr>
              <a:t>ον		</a:t>
            </a:r>
            <a:r>
              <a:rPr lang="el-GR" dirty="0"/>
              <a:t>ἐποι</a:t>
            </a:r>
            <a:r>
              <a:rPr lang="el-GR" dirty="0">
                <a:highlight>
                  <a:srgbClr val="FFFF00"/>
                </a:highlight>
              </a:rPr>
              <a:t>ου</a:t>
            </a:r>
            <a:r>
              <a:rPr lang="el-GR" dirty="0"/>
              <a:t>ν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607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4EC32-140F-4623-B70B-EB078D735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Imperfectum van</a:t>
            </a:r>
            <a:r>
              <a:rPr lang="el-GR" dirty="0"/>
              <a:t> εἰμι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211E85-20D7-4550-9768-02A83FD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Het werkwoord zijn is altijd lastig: niet proberen te snappen, maar ‘gewoon’ van buiten leren</a:t>
            </a:r>
          </a:p>
          <a:p>
            <a:pPr marL="0" indent="0">
              <a:buNone/>
            </a:pPr>
            <a:r>
              <a:rPr lang="nl-NL" dirty="0"/>
              <a:t>ik ben – ik was</a:t>
            </a:r>
          </a:p>
          <a:p>
            <a:pPr marL="0" indent="0">
              <a:buNone/>
            </a:pPr>
            <a:r>
              <a:rPr lang="nl-NL" dirty="0"/>
              <a:t>I </a:t>
            </a:r>
            <a:r>
              <a:rPr lang="nl-NL" dirty="0" err="1"/>
              <a:t>am</a:t>
            </a:r>
            <a:r>
              <a:rPr lang="nl-NL" dirty="0"/>
              <a:t> – I was</a:t>
            </a:r>
          </a:p>
          <a:p>
            <a:pPr marL="0" indent="0">
              <a:buNone/>
            </a:pPr>
            <a:r>
              <a:rPr lang="nl-NL" dirty="0" err="1"/>
              <a:t>Ich</a:t>
            </a:r>
            <a:r>
              <a:rPr lang="nl-NL" dirty="0"/>
              <a:t> bin – </a:t>
            </a:r>
            <a:r>
              <a:rPr lang="nl-NL" dirty="0" err="1"/>
              <a:t>Ich</a:t>
            </a:r>
            <a:r>
              <a:rPr lang="nl-NL" dirty="0"/>
              <a:t> war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el-GR" dirty="0"/>
              <a:t>εἰμι - ἠ(ν)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9616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4EC32-140F-4623-B70B-EB078D735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Imperfectum van</a:t>
            </a:r>
            <a:r>
              <a:rPr lang="el-GR" dirty="0"/>
              <a:t> εἰμι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211E85-20D7-4550-9768-02A83FD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εἰμι 		- 	ἠ(ν)</a:t>
            </a:r>
          </a:p>
          <a:p>
            <a:pPr marL="0" indent="0">
              <a:buNone/>
            </a:pPr>
            <a:r>
              <a:rPr lang="el-GR" dirty="0"/>
              <a:t>εἰ		-	ἠσθα</a:t>
            </a:r>
          </a:p>
          <a:p>
            <a:pPr marL="0" indent="0">
              <a:buNone/>
            </a:pPr>
            <a:r>
              <a:rPr lang="el-GR" dirty="0"/>
              <a:t>ἐστι(ν)	-	ἠν</a:t>
            </a:r>
          </a:p>
          <a:p>
            <a:pPr marL="0" indent="0">
              <a:buNone/>
            </a:pPr>
            <a:r>
              <a:rPr lang="el-GR" dirty="0"/>
              <a:t>ἐσμεν	-	ἠμεν</a:t>
            </a:r>
          </a:p>
          <a:p>
            <a:pPr marL="0" indent="0">
              <a:buNone/>
            </a:pPr>
            <a:r>
              <a:rPr lang="el-GR" dirty="0"/>
              <a:t>ἐστε 		-	ἠτε</a:t>
            </a:r>
          </a:p>
          <a:p>
            <a:pPr marL="0" indent="0">
              <a:buNone/>
            </a:pPr>
            <a:r>
              <a:rPr lang="el-GR" dirty="0"/>
              <a:t>εἰσι(ν)	-	ἠσαν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250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191B9-A189-461D-9150-D7A763FF5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Tu </a:t>
            </a:r>
            <a:r>
              <a:rPr lang="nl-NL" dirty="0" err="1"/>
              <a:t>Quoque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29D159-D316-4BC3-A0F9-31E36C4AD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Op </a:t>
            </a:r>
            <a:r>
              <a:rPr lang="el-GR" dirty="0"/>
              <a:t>Υ</a:t>
            </a:r>
            <a:r>
              <a:rPr lang="nl-NL" dirty="0" err="1"/>
              <a:t>ou</a:t>
            </a:r>
            <a:r>
              <a:rPr lang="el-GR" dirty="0"/>
              <a:t>Τ</a:t>
            </a:r>
            <a:r>
              <a:rPr lang="nl-NL" dirty="0" err="1"/>
              <a:t>ube</a:t>
            </a:r>
            <a:r>
              <a:rPr lang="nl-NL" dirty="0"/>
              <a:t> vind je allerlei maffe liedjes om rijtjes </a:t>
            </a:r>
            <a:r>
              <a:rPr lang="nl-NL"/>
              <a:t>van Latijn </a:t>
            </a:r>
            <a:r>
              <a:rPr lang="nl-NL" dirty="0"/>
              <a:t>en Grieks te leren.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Het imperfectum leer je hier: </a:t>
            </a:r>
            <a:r>
              <a:rPr lang="nl-NL" dirty="0">
                <a:hlinkClick r:id="rId2"/>
              </a:rPr>
              <a:t>https://www.youtube.com/watch?v=e-4VccXzOaI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Ik kon het rijtje van </a:t>
            </a:r>
            <a:r>
              <a:rPr lang="el-GR" dirty="0"/>
              <a:t>εἰμι</a:t>
            </a:r>
            <a:r>
              <a:rPr lang="nl-NL" dirty="0"/>
              <a:t> alleen in het praesens vinden. Misschien kun je zelf een leuk clipje maken van het imperfectum van </a:t>
            </a:r>
            <a:r>
              <a:rPr lang="el-GR" dirty="0"/>
              <a:t>εἰμι.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7028797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2B3A21"/>
      </a:dk2>
      <a:lt2>
        <a:srgbClr val="E8E2E3"/>
      </a:lt2>
      <a:accent1>
        <a:srgbClr val="2FB4A1"/>
      </a:accent1>
      <a:accent2>
        <a:srgbClr val="23B665"/>
      </a:accent2>
      <a:accent3>
        <a:srgbClr val="30B734"/>
      </a:accent3>
      <a:accent4>
        <a:srgbClr val="5CB623"/>
      </a:accent4>
      <a:accent5>
        <a:srgbClr val="93AC2D"/>
      </a:accent5>
      <a:accent6>
        <a:srgbClr val="BE9C25"/>
      </a:accent6>
      <a:hlink>
        <a:srgbClr val="698A2E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397</Words>
  <Application>Microsoft Office PowerPoint</Application>
  <PresentationFormat>Breedbeeld</PresentationFormat>
  <Paragraphs>79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Abadi</vt:lpstr>
      <vt:lpstr>Arial</vt:lpstr>
      <vt:lpstr>Century Gothic</vt:lpstr>
      <vt:lpstr>Elephant</vt:lpstr>
      <vt:lpstr>BrushVTI</vt:lpstr>
      <vt:lpstr>Het Imperfectum</vt:lpstr>
      <vt:lpstr>Imperfectum van λυω, ποιεω, εἰμι (blz. 65)</vt:lpstr>
      <vt:lpstr>Imperfectum van λυω, ποιεω, εἰμι</vt:lpstr>
      <vt:lpstr>Imperfectum van λυω</vt:lpstr>
      <vt:lpstr>Imperfectum van ποιεω</vt:lpstr>
      <vt:lpstr>Imperfectum van ποιεω</vt:lpstr>
      <vt:lpstr>Imperfectum van εἰμι</vt:lpstr>
      <vt:lpstr>Imperfectum van εἰμι</vt:lpstr>
      <vt:lpstr>Tu Quoque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Imperfectum</dc:title>
  <dc:creator>Robert Peters</dc:creator>
  <cp:lastModifiedBy>Robert Peters</cp:lastModifiedBy>
  <cp:revision>8</cp:revision>
  <dcterms:created xsi:type="dcterms:W3CDTF">2020-03-18T15:23:24Z</dcterms:created>
  <dcterms:modified xsi:type="dcterms:W3CDTF">2020-03-19T06:23:50Z</dcterms:modified>
</cp:coreProperties>
</file>