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53" d="100"/>
          <a:sy n="53" d="100"/>
        </p:scale>
        <p:origin x="53" y="76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ADE94-2EF5-4CBA-A4D3-C0246578C09F}" type="datetimeFigureOut">
              <a:rPr lang="nl-NL" smtClean="0"/>
              <a:t>14-2-2019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3937B-F792-46D6-A1B9-64984A762ED7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131010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ADE94-2EF5-4CBA-A4D3-C0246578C09F}" type="datetimeFigureOut">
              <a:rPr lang="nl-NL" smtClean="0"/>
              <a:t>14-2-2019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3937B-F792-46D6-A1B9-64984A762ED7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328758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ADE94-2EF5-4CBA-A4D3-C0246578C09F}" type="datetimeFigureOut">
              <a:rPr lang="nl-NL" smtClean="0"/>
              <a:t>14-2-2019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3937B-F792-46D6-A1B9-64984A762ED7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35565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ADE94-2EF5-4CBA-A4D3-C0246578C09F}" type="datetimeFigureOut">
              <a:rPr lang="nl-NL" smtClean="0"/>
              <a:t>14-2-2019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3937B-F792-46D6-A1B9-64984A762ED7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474312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ADE94-2EF5-4CBA-A4D3-C0246578C09F}" type="datetimeFigureOut">
              <a:rPr lang="nl-NL" smtClean="0"/>
              <a:t>14-2-2019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3937B-F792-46D6-A1B9-64984A762ED7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856649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ADE94-2EF5-4CBA-A4D3-C0246578C09F}" type="datetimeFigureOut">
              <a:rPr lang="nl-NL" smtClean="0"/>
              <a:t>14-2-2019</a:t>
            </a:fld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3937B-F792-46D6-A1B9-64984A762ED7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246534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ADE94-2EF5-4CBA-A4D3-C0246578C09F}" type="datetimeFigureOut">
              <a:rPr lang="nl-NL" smtClean="0"/>
              <a:t>14-2-2019</a:t>
            </a:fld>
            <a:endParaRPr lang="nl-NL" dirty="0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3937B-F792-46D6-A1B9-64984A762ED7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14183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ADE94-2EF5-4CBA-A4D3-C0246578C09F}" type="datetimeFigureOut">
              <a:rPr lang="nl-NL" smtClean="0"/>
              <a:t>14-2-2019</a:t>
            </a:fld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3937B-F792-46D6-A1B9-64984A762ED7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462449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ADE94-2EF5-4CBA-A4D3-C0246578C09F}" type="datetimeFigureOut">
              <a:rPr lang="nl-NL" smtClean="0"/>
              <a:t>14-2-2019</a:t>
            </a:fld>
            <a:endParaRPr lang="nl-NL" dirty="0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3937B-F792-46D6-A1B9-64984A762ED7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869778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ADE94-2EF5-4CBA-A4D3-C0246578C09F}" type="datetimeFigureOut">
              <a:rPr lang="nl-NL" smtClean="0"/>
              <a:t>14-2-2019</a:t>
            </a:fld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3937B-F792-46D6-A1B9-64984A762ED7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808023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ADE94-2EF5-4CBA-A4D3-C0246578C09F}" type="datetimeFigureOut">
              <a:rPr lang="nl-NL" smtClean="0"/>
              <a:t>14-2-2019</a:t>
            </a:fld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3937B-F792-46D6-A1B9-64984A762ED7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096147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BADE94-2EF5-4CBA-A4D3-C0246578C09F}" type="datetimeFigureOut">
              <a:rPr lang="nl-NL" smtClean="0"/>
              <a:t>14-2-2019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C3937B-F792-46D6-A1B9-64984A762ED7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2505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Afbeelding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6117" y="71034"/>
            <a:ext cx="8432483" cy="6596466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Tekst 8C</a:t>
            </a:r>
            <a:endParaRPr lang="el-GR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nl-NL" sz="3200" dirty="0">
                <a:solidFill>
                  <a:schemeClr val="bg1"/>
                </a:solidFill>
              </a:rPr>
              <a:t>Het offer</a:t>
            </a:r>
            <a:endParaRPr lang="tg-Cyrl-TJ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51942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593975"/>
          </a:xfrm>
        </p:spPr>
        <p:txBody>
          <a:bodyPr/>
          <a:lstStyle/>
          <a:p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Ἀντὶ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τῆς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πα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ρθένου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ἔλ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αφός ἐστιν ἐν τῷ βωμῷ.</a:t>
            </a:r>
            <a:endParaRPr lang="nl-NL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kstvak 2"/>
          <p:cNvSpPr txBox="1"/>
          <p:nvPr/>
        </p:nvSpPr>
        <p:spPr>
          <a:xfrm>
            <a:off x="838200" y="3261360"/>
            <a:ext cx="1007364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400" dirty="0">
                <a:latin typeface="Arial" panose="020B0604020202020204" pitchFamily="34" charset="0"/>
                <a:cs typeface="Arial" panose="020B0604020202020204" pitchFamily="34" charset="0"/>
              </a:rPr>
              <a:t>In plaats van het meisje is een hert op het altaar.</a:t>
            </a:r>
          </a:p>
        </p:txBody>
      </p:sp>
    </p:spTree>
    <p:extLst>
      <p:ext uri="{BB962C8B-B14F-4D97-AF65-F5344CB8AC3E}">
        <p14:creationId xmlns:p14="http://schemas.microsoft.com/office/powerpoint/2010/main" val="3435253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593975"/>
          </a:xfrm>
        </p:spPr>
        <p:txBody>
          <a:bodyPr/>
          <a:lstStyle/>
          <a:p>
            <a:r>
              <a:rPr lang="nl-NL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Ἡ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γὰρ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τῆς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Ἰφιγενεί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ας </a:t>
            </a:r>
            <a:r>
              <a:rPr lang="nl-NL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θυσία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ἤρεσκε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τῇ θεῷ!</a:t>
            </a:r>
            <a:b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l-GR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αρεσκ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l-GR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</a:t>
            </a:r>
            <a:endParaRPr lang="nl-NL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kstvak 2"/>
          <p:cNvSpPr txBox="1"/>
          <p:nvPr/>
        </p:nvSpPr>
        <p:spPr>
          <a:xfrm>
            <a:off x="838200" y="3261360"/>
            <a:ext cx="1007364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400" dirty="0">
                <a:latin typeface="Arial" panose="020B0604020202020204" pitchFamily="34" charset="0"/>
                <a:cs typeface="Arial" panose="020B0604020202020204" pitchFamily="34" charset="0"/>
              </a:rPr>
              <a:t>Want het offer van </a:t>
            </a:r>
            <a:r>
              <a:rPr lang="nl-NL" sz="4400" dirty="0" err="1">
                <a:latin typeface="Arial" panose="020B0604020202020204" pitchFamily="34" charset="0"/>
                <a:cs typeface="Arial" panose="020B0604020202020204" pitchFamily="34" charset="0"/>
              </a:rPr>
              <a:t>Ifigneia</a:t>
            </a:r>
            <a:r>
              <a:rPr lang="nl-NL" sz="4400" dirty="0">
                <a:latin typeface="Arial" panose="020B0604020202020204" pitchFamily="34" charset="0"/>
                <a:cs typeface="Arial" panose="020B0604020202020204" pitchFamily="34" charset="0"/>
              </a:rPr>
              <a:t> beviel de godin!</a:t>
            </a:r>
          </a:p>
        </p:txBody>
      </p:sp>
    </p:spTree>
    <p:extLst>
      <p:ext uri="{BB962C8B-B14F-4D97-AF65-F5344CB8AC3E}">
        <p14:creationId xmlns:p14="http://schemas.microsoft.com/office/powerpoint/2010/main" val="729403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593975"/>
          </a:xfrm>
        </p:spPr>
        <p:txBody>
          <a:bodyPr/>
          <a:lstStyle/>
          <a:p>
            <a:r>
              <a:rPr lang="nl-NL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Ἐβ</a:t>
            </a:r>
            <a:r>
              <a:rPr lang="nl-NL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οήθει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οὖν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ἡ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Ἄρτεμις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τῇ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ἐλεεινῇ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πα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ρθένῳ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καὶ ἀπ</a:t>
            </a:r>
            <a:r>
              <a:rPr lang="nl-NL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έ</a:t>
            </a:r>
            <a:r>
              <a:rPr lang="nl-NL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φερ</a:t>
            </a:r>
            <a:r>
              <a:rPr lang="nl-NL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εν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α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ὐτὴν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ἀπὸ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τοῦ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β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ωμοῦ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ε-</a:t>
            </a:r>
            <a:r>
              <a:rPr lang="el-GR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βοηθε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l-GR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</a:t>
            </a:r>
            <a:endParaRPr lang="nl-NL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kstvak 2"/>
          <p:cNvSpPr txBox="1"/>
          <p:nvPr/>
        </p:nvSpPr>
        <p:spPr>
          <a:xfrm>
            <a:off x="838200" y="3261360"/>
            <a:ext cx="1007364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400" dirty="0">
                <a:latin typeface="Arial" panose="020B0604020202020204" pitchFamily="34" charset="0"/>
                <a:cs typeface="Arial" panose="020B0604020202020204" pitchFamily="34" charset="0"/>
              </a:rPr>
              <a:t>Dus Artemis kwam het beklagenswaardige meisje te hulp en droeg haar weg van het altaar.</a:t>
            </a:r>
          </a:p>
        </p:txBody>
      </p:sp>
    </p:spTree>
    <p:extLst>
      <p:ext uri="{BB962C8B-B14F-4D97-AF65-F5344CB8AC3E}">
        <p14:creationId xmlns:p14="http://schemas.microsoft.com/office/powerpoint/2010/main" val="2657753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593975"/>
          </a:xfrm>
        </p:spPr>
        <p:txBody>
          <a:bodyPr/>
          <a:lstStyle/>
          <a:p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Οὕτω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δὴ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ἡ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Ἄρτεμις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π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άλιν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εὔνους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ἦν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τοῖς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Ἀχ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αιοῖς.</a:t>
            </a:r>
            <a:endParaRPr lang="nl-NL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kstvak 2"/>
          <p:cNvSpPr txBox="1"/>
          <p:nvPr/>
        </p:nvSpPr>
        <p:spPr>
          <a:xfrm>
            <a:off x="838200" y="3261360"/>
            <a:ext cx="1007364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400" dirty="0">
                <a:latin typeface="Arial" panose="020B0604020202020204" pitchFamily="34" charset="0"/>
                <a:cs typeface="Arial" panose="020B0604020202020204" pitchFamily="34" charset="0"/>
              </a:rPr>
              <a:t>Zo dan was Artemis weer goedgezind aan de Grieken.</a:t>
            </a:r>
          </a:p>
        </p:txBody>
      </p:sp>
    </p:spTree>
    <p:extLst>
      <p:ext uri="{BB962C8B-B14F-4D97-AF65-F5344CB8AC3E}">
        <p14:creationId xmlns:p14="http://schemas.microsoft.com/office/powerpoint/2010/main" val="3125672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593975"/>
          </a:xfrm>
        </p:spPr>
        <p:txBody>
          <a:bodyPr/>
          <a:lstStyle/>
          <a:p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Μετὰ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δὲ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τα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ῦτ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 ἐξαίφνης πάλιν ἄνεμος καλὸς </a:t>
            </a:r>
            <a:r>
              <a:rPr lang="nl-NL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ἦν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nl-NL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kstvak 2"/>
          <p:cNvSpPr txBox="1"/>
          <p:nvPr/>
        </p:nvSpPr>
        <p:spPr>
          <a:xfrm>
            <a:off x="838200" y="3261360"/>
            <a:ext cx="1007364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400" dirty="0">
                <a:latin typeface="Arial" panose="020B0604020202020204" pitchFamily="34" charset="0"/>
                <a:cs typeface="Arial" panose="020B0604020202020204" pitchFamily="34" charset="0"/>
              </a:rPr>
              <a:t>Daarna was er plotseling weer een goede wind.</a:t>
            </a:r>
          </a:p>
        </p:txBody>
      </p:sp>
    </p:spTree>
    <p:extLst>
      <p:ext uri="{BB962C8B-B14F-4D97-AF65-F5344CB8AC3E}">
        <p14:creationId xmlns:p14="http://schemas.microsoft.com/office/powerpoint/2010/main" val="3200472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593975"/>
          </a:xfrm>
        </p:spPr>
        <p:txBody>
          <a:bodyPr/>
          <a:lstStyle/>
          <a:p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Οἱ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δ’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Ἀχ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αιοὶ </a:t>
            </a:r>
            <a:r>
              <a:rPr lang="nl-NL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ἔ</a:t>
            </a:r>
            <a:r>
              <a:rPr lang="nl-NL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λυ</a:t>
            </a:r>
            <a:r>
              <a:rPr lang="nl-NL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ον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τὰ τῶν πλοίων πρυμνήσια καὶ ἀνέμῳ καλῷ εἰς τὸ Ἴλιον ἀπ</a:t>
            </a:r>
            <a:r>
              <a:rPr lang="nl-NL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έ</a:t>
            </a:r>
            <a:r>
              <a:rPr lang="nl-NL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πλε</a:t>
            </a:r>
            <a:r>
              <a:rPr lang="nl-NL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ον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nl-NL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kstvak 2"/>
          <p:cNvSpPr txBox="1"/>
          <p:nvPr/>
        </p:nvSpPr>
        <p:spPr>
          <a:xfrm>
            <a:off x="838200" y="3261360"/>
            <a:ext cx="1007364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400" dirty="0">
                <a:latin typeface="Arial" panose="020B0604020202020204" pitchFamily="34" charset="0"/>
                <a:cs typeface="Arial" panose="020B0604020202020204" pitchFamily="34" charset="0"/>
              </a:rPr>
              <a:t>De Grieken maakten de kabels van de schepen los en met een mooie wind voeren ze weg naar Troje.</a:t>
            </a:r>
          </a:p>
        </p:txBody>
      </p:sp>
    </p:spTree>
    <p:extLst>
      <p:ext uri="{BB962C8B-B14F-4D97-AF65-F5344CB8AC3E}">
        <p14:creationId xmlns:p14="http://schemas.microsoft.com/office/powerpoint/2010/main" val="1106128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505075"/>
          </a:xfrm>
        </p:spPr>
        <p:txBody>
          <a:bodyPr>
            <a:normAutofit fontScale="90000"/>
          </a:bodyPr>
          <a:lstStyle/>
          <a:p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Οἱ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ἄγγελοι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μετὰ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τῆς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Κλυτ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αιμνήστρας καὶ τῆς Ἰφιγενείας ἁμάξῃ εἰς τὴν Αὐλίδα </a:t>
            </a:r>
            <a:r>
              <a:rPr lang="nl-NL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ἧκον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b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nl-NL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>
                <a:solidFill>
                  <a:srgbClr val="00B050"/>
                </a:solidFill>
                <a:latin typeface="GraecaII" pitchFamily="2" charset="2"/>
                <a:cs typeface="Times New Roman" panose="02020603050405020304" pitchFamily="18" charset="0"/>
              </a:rPr>
              <a:t> </a:t>
            </a:r>
            <a:r>
              <a:rPr lang="nl-NL" dirty="0" err="1">
                <a:solidFill>
                  <a:srgbClr val="00B050"/>
                </a:solidFill>
                <a:latin typeface="GraecaII" pitchFamily="2" charset="2"/>
                <a:cs typeface="Times New Roman" panose="02020603050405020304" pitchFamily="18" charset="0"/>
              </a:rPr>
              <a:t>hJk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ον</a:t>
            </a:r>
            <a:endParaRPr lang="el-GR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kstvak 2"/>
          <p:cNvSpPr txBox="1"/>
          <p:nvPr/>
        </p:nvSpPr>
        <p:spPr>
          <a:xfrm>
            <a:off x="838200" y="3441700"/>
            <a:ext cx="101346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400" dirty="0">
                <a:latin typeface="Arial" panose="020B0604020202020204" pitchFamily="34" charset="0"/>
                <a:cs typeface="Arial" panose="020B0604020202020204" pitchFamily="34" charset="0"/>
              </a:rPr>
              <a:t>De bodes kwamen met </a:t>
            </a:r>
            <a:r>
              <a:rPr lang="nl-NL" sz="4400" dirty="0" err="1">
                <a:latin typeface="Arial" panose="020B0604020202020204" pitchFamily="34" charset="0"/>
                <a:cs typeface="Arial" panose="020B0604020202020204" pitchFamily="34" charset="0"/>
              </a:rPr>
              <a:t>Klytaimnestra</a:t>
            </a:r>
            <a:r>
              <a:rPr lang="nl-NL" sz="4400" dirty="0">
                <a:latin typeface="Arial" panose="020B0604020202020204" pitchFamily="34" charset="0"/>
                <a:cs typeface="Arial" panose="020B0604020202020204" pitchFamily="34" charset="0"/>
              </a:rPr>
              <a:t> en </a:t>
            </a:r>
            <a:r>
              <a:rPr lang="nl-NL" sz="4400" dirty="0" err="1">
                <a:latin typeface="Arial" panose="020B0604020202020204" pitchFamily="34" charset="0"/>
                <a:cs typeface="Arial" panose="020B0604020202020204" pitchFamily="34" charset="0"/>
              </a:rPr>
              <a:t>Ifigeneia</a:t>
            </a:r>
            <a:r>
              <a:rPr lang="nl-NL" sz="4400" dirty="0">
                <a:latin typeface="Arial" panose="020B0604020202020204" pitchFamily="34" charset="0"/>
                <a:cs typeface="Arial" panose="020B0604020202020204" pitchFamily="34" charset="0"/>
              </a:rPr>
              <a:t> met een wagen naar </a:t>
            </a:r>
            <a:r>
              <a:rPr lang="nl-NL" sz="4400" dirty="0" err="1">
                <a:latin typeface="Arial" panose="020B0604020202020204" pitchFamily="34" charset="0"/>
                <a:cs typeface="Arial" panose="020B0604020202020204" pitchFamily="34" charset="0"/>
              </a:rPr>
              <a:t>Aulis</a:t>
            </a:r>
            <a:r>
              <a:rPr lang="nl-NL" sz="4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98645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822575"/>
          </a:xfrm>
        </p:spPr>
        <p:txBody>
          <a:bodyPr>
            <a:normAutofit fontScale="90000"/>
          </a:bodyPr>
          <a:lstStyle/>
          <a:p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Ἐντ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αῦθα ὁ πατὴρ Ἀγαμέμνων τὸ τέκνον οὐ πρὸς τὸν Ἀχιλλέα </a:t>
            </a:r>
            <a:r>
              <a:rPr lang="nl-NL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ἦγεν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ἀλλὰ πρὸς...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τὸν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β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ωμόν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·</a:t>
            </a:r>
            <a:b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nl-NL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αγ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εν</a:t>
            </a:r>
            <a:endParaRPr lang="nl-NL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kstvak 2"/>
          <p:cNvSpPr txBox="1"/>
          <p:nvPr/>
        </p:nvSpPr>
        <p:spPr>
          <a:xfrm>
            <a:off x="863600" y="3187700"/>
            <a:ext cx="104902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400" dirty="0">
                <a:latin typeface="Arial" panose="020B0604020202020204" pitchFamily="34" charset="0"/>
                <a:cs typeface="Arial" panose="020B0604020202020204" pitchFamily="34" charset="0"/>
              </a:rPr>
              <a:t>Daar leidde de vader Agamemnon het/zijn kind niet naar Achilles, maar naar … het altaar;</a:t>
            </a:r>
          </a:p>
        </p:txBody>
      </p:sp>
    </p:spTree>
    <p:extLst>
      <p:ext uri="{BB962C8B-B14F-4D97-AF65-F5344CB8AC3E}">
        <p14:creationId xmlns:p14="http://schemas.microsoft.com/office/powerpoint/2010/main" val="2486511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593975"/>
          </a:xfrm>
        </p:spPr>
        <p:txBody>
          <a:bodyPr/>
          <a:lstStyle/>
          <a:p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ἐν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νῷ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γὰρ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εἶχε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σφάζειν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τὴν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πα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ρθένον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τῇ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δεινῇ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θεῷ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l-GR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εχ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l-GR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 </a:t>
            </a:r>
            <a:r>
              <a:rPr lang="nl-NL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uitzondering (</a:t>
            </a:r>
            <a:r>
              <a:rPr lang="el-G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ε+ε=ει)</a:t>
            </a:r>
            <a:r>
              <a:rPr lang="nl-NL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!!</a:t>
            </a:r>
          </a:p>
        </p:txBody>
      </p:sp>
      <p:sp>
        <p:nvSpPr>
          <p:cNvPr id="3" name="Tekstvak 2"/>
          <p:cNvSpPr txBox="1"/>
          <p:nvPr/>
        </p:nvSpPr>
        <p:spPr>
          <a:xfrm>
            <a:off x="838200" y="3261360"/>
            <a:ext cx="1007364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400" dirty="0">
                <a:latin typeface="Arial" panose="020B0604020202020204" pitchFamily="34" charset="0"/>
                <a:cs typeface="Arial" panose="020B0604020202020204" pitchFamily="34" charset="0"/>
              </a:rPr>
              <a:t>Want hij was van plan het meisje te offeren aan de geduchte godin.</a:t>
            </a:r>
          </a:p>
        </p:txBody>
      </p:sp>
    </p:spTree>
    <p:extLst>
      <p:ext uri="{BB962C8B-B14F-4D97-AF65-F5344CB8AC3E}">
        <p14:creationId xmlns:p14="http://schemas.microsoft.com/office/powerpoint/2010/main" val="432436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593975"/>
          </a:xfrm>
        </p:spPr>
        <p:txBody>
          <a:bodyPr/>
          <a:lstStyle/>
          <a:p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Οἱ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δ’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ἄλλοι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στρ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ατηγοὶ καὶ οἱ στρατιῶται παρ</a:t>
            </a:r>
            <a:r>
              <a:rPr lang="nl-NL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ῆσαν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καὶ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μέγ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αν ἔλεον </a:t>
            </a:r>
            <a:r>
              <a:rPr lang="nl-NL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εἶχον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τῇ παρθένῳ.</a:t>
            </a:r>
            <a:endParaRPr lang="nl-NL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kstvak 2"/>
          <p:cNvSpPr txBox="1"/>
          <p:nvPr/>
        </p:nvSpPr>
        <p:spPr>
          <a:xfrm>
            <a:off x="838200" y="3261360"/>
            <a:ext cx="1007364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400" dirty="0">
                <a:latin typeface="Arial" panose="020B0604020202020204" pitchFamily="34" charset="0"/>
                <a:cs typeface="Arial" panose="020B0604020202020204" pitchFamily="34" charset="0"/>
              </a:rPr>
              <a:t>De andere legeraanvoerders en de soldaten waren aanwezig en hadden groot medelijden met het meisje.</a:t>
            </a:r>
          </a:p>
        </p:txBody>
      </p:sp>
    </p:spTree>
    <p:extLst>
      <p:ext uri="{BB962C8B-B14F-4D97-AF65-F5344CB8AC3E}">
        <p14:creationId xmlns:p14="http://schemas.microsoft.com/office/powerpoint/2010/main" val="3204521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593975"/>
          </a:xfrm>
        </p:spPr>
        <p:txBody>
          <a:bodyPr/>
          <a:lstStyle/>
          <a:p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Ἡ δ’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Ἰφιγένει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 ἀνδρεία </a:t>
            </a:r>
            <a:r>
              <a:rPr lang="nl-NL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ἦν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ἐν τῇ δεινῇ συμφορᾷ καὶ οὐδὲν </a:t>
            </a:r>
            <a:r>
              <a:rPr lang="nl-NL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ἐ</a:t>
            </a:r>
            <a:r>
              <a:rPr lang="nl-NL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δάκρυ</a:t>
            </a:r>
            <a:r>
              <a:rPr lang="nl-NL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εν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nl-NL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kstvak 2"/>
          <p:cNvSpPr txBox="1"/>
          <p:nvPr/>
        </p:nvSpPr>
        <p:spPr>
          <a:xfrm>
            <a:off x="838200" y="3261360"/>
            <a:ext cx="1007364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400" dirty="0" err="1">
                <a:latin typeface="Arial" panose="020B0604020202020204" pitchFamily="34" charset="0"/>
                <a:cs typeface="Arial" panose="020B0604020202020204" pitchFamily="34" charset="0"/>
              </a:rPr>
              <a:t>Ifigeneia</a:t>
            </a:r>
            <a:r>
              <a:rPr lang="nl-NL" sz="4400" dirty="0">
                <a:latin typeface="Arial" panose="020B0604020202020204" pitchFamily="34" charset="0"/>
                <a:cs typeface="Arial" panose="020B0604020202020204" pitchFamily="34" charset="0"/>
              </a:rPr>
              <a:t> was dapper in het vreselijke ongeluk en huilde </a:t>
            </a:r>
            <a:r>
              <a:rPr lang="nl-NL" sz="4400">
                <a:latin typeface="Arial" panose="020B0604020202020204" pitchFamily="34" charset="0"/>
                <a:cs typeface="Arial" panose="020B0604020202020204" pitchFamily="34" charset="0"/>
              </a:rPr>
              <a:t>helemaal niet.</a:t>
            </a:r>
            <a:endParaRPr lang="nl-NL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7531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593975"/>
          </a:xfrm>
        </p:spPr>
        <p:txBody>
          <a:bodyPr/>
          <a:lstStyle/>
          <a:p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Ἤδη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ἡ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ἀθλί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 παρθένος ἐν τῷ βωμῷ </a:t>
            </a:r>
            <a:r>
              <a:rPr lang="nl-NL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ἦν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nl-NL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kstvak 2"/>
          <p:cNvSpPr txBox="1"/>
          <p:nvPr/>
        </p:nvSpPr>
        <p:spPr>
          <a:xfrm>
            <a:off x="838200" y="3261360"/>
            <a:ext cx="1007364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400" dirty="0">
                <a:latin typeface="Arial" panose="020B0604020202020204" pitchFamily="34" charset="0"/>
                <a:cs typeface="Arial" panose="020B0604020202020204" pitchFamily="34" charset="0"/>
              </a:rPr>
              <a:t>Reeds was het ongelukkige meisje bij het altaar.</a:t>
            </a:r>
          </a:p>
        </p:txBody>
      </p:sp>
    </p:spTree>
    <p:extLst>
      <p:ext uri="{BB962C8B-B14F-4D97-AF65-F5344CB8AC3E}">
        <p14:creationId xmlns:p14="http://schemas.microsoft.com/office/powerpoint/2010/main" val="1025371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593975"/>
          </a:xfrm>
        </p:spPr>
        <p:txBody>
          <a:bodyPr/>
          <a:lstStyle/>
          <a:p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Ὁ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δὲ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πα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τὴρ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Ἀγ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αμέμνων πολὺν μὲν χρόνον </a:t>
            </a:r>
            <a:r>
              <a:rPr lang="nl-NL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ὤκνει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ὅμως δὲ τέλος τὴν μάχαιραν </a:t>
            </a:r>
            <a:r>
              <a:rPr lang="nl-NL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ᾖρεν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l-GR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οκνε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l-GR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        </a:t>
            </a:r>
            <a:r>
              <a:rPr lang="el-G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l-GR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αιρ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l-GR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εν</a:t>
            </a:r>
            <a:endParaRPr lang="nl-NL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kstvak 2"/>
          <p:cNvSpPr txBox="1"/>
          <p:nvPr/>
        </p:nvSpPr>
        <p:spPr>
          <a:xfrm>
            <a:off x="838200" y="3261360"/>
            <a:ext cx="1007364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400" dirty="0">
                <a:latin typeface="Arial" panose="020B0604020202020204" pitchFamily="34" charset="0"/>
                <a:cs typeface="Arial" panose="020B0604020202020204" pitchFamily="34" charset="0"/>
              </a:rPr>
              <a:t>De vader Agamemnon aarzelde veel tijd, maar toch nam hij tenslotte het/zijn mes.</a:t>
            </a:r>
          </a:p>
        </p:txBody>
      </p:sp>
    </p:spTree>
    <p:extLst>
      <p:ext uri="{BB962C8B-B14F-4D97-AF65-F5344CB8AC3E}">
        <p14:creationId xmlns:p14="http://schemas.microsoft.com/office/powerpoint/2010/main" val="560589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593975"/>
          </a:xfrm>
        </p:spPr>
        <p:txBody>
          <a:bodyPr/>
          <a:lstStyle/>
          <a:p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Ἐξ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αίφνης δ’ ἡ παρθένος οὐκέτι πάρεστιν.</a:t>
            </a:r>
            <a:endParaRPr lang="nl-NL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kstvak 2"/>
          <p:cNvSpPr txBox="1"/>
          <p:nvPr/>
        </p:nvSpPr>
        <p:spPr>
          <a:xfrm>
            <a:off x="838200" y="3261360"/>
            <a:ext cx="1007364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400" dirty="0">
                <a:latin typeface="Arial" panose="020B0604020202020204" pitchFamily="34" charset="0"/>
                <a:cs typeface="Arial" panose="020B0604020202020204" pitchFamily="34" charset="0"/>
              </a:rPr>
              <a:t>Plotseling is het meisje niet meer aanwezig.</a:t>
            </a:r>
          </a:p>
        </p:txBody>
      </p:sp>
    </p:spTree>
    <p:extLst>
      <p:ext uri="{BB962C8B-B14F-4D97-AF65-F5344CB8AC3E}">
        <p14:creationId xmlns:p14="http://schemas.microsoft.com/office/powerpoint/2010/main" val="1805395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421</TotalTime>
  <Words>362</Words>
  <Application>Microsoft Office PowerPoint</Application>
  <PresentationFormat>Breedbeeld</PresentationFormat>
  <Paragraphs>30</Paragraphs>
  <Slides>15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GraecaII</vt:lpstr>
      <vt:lpstr>Times New Roman</vt:lpstr>
      <vt:lpstr>Kantoorthema</vt:lpstr>
      <vt:lpstr>Tekst 8C</vt:lpstr>
      <vt:lpstr>Οἱ ἄγγελοι μετὰ τῆς Κλυταιμνήστρας καὶ τῆς Ἰφιγενείας ἁμάξῃ εἰς τὴν Αὐλίδα ἧκον.   ε  hJk ον</vt:lpstr>
      <vt:lpstr>Ἐνταῦθα ὁ πατὴρ Ἀγαμέμνων τὸ τέκνον οὐ πρὸς τὸν Ἀχιλλέα ἦγεν, ἀλλὰ πρὸς... τὸν βωμόν·  ε αγ εν</vt:lpstr>
      <vt:lpstr>ἐν νῷ γὰρ εἶχε σφάζειν τὴν παρθένον τῇ δεινῇ θεῷ.  ε-εχ-ε uitzondering (ε+ε=ει)!!</vt:lpstr>
      <vt:lpstr>Οἱ δ’ ἄλλοι στρατηγοὶ καὶ οἱ στρατιῶται παρῆσαν καὶ μέγαν ἔλεον εἶχον τῇ παρθένῳ.</vt:lpstr>
      <vt:lpstr>Ἡ δ’ Ἰφιγένεια ἀνδρεία ἦν ἐν τῇ δεινῇ συμφορᾷ καὶ οὐδὲν ἐδάκρυεν.</vt:lpstr>
      <vt:lpstr>Ἤδη ἡ ἀθλία παρθένος ἐν τῷ βωμῷ ἦν.</vt:lpstr>
      <vt:lpstr>Ὁ δὲ πατὴρ Ἀγαμέμνων πολὺν μὲν χρόνον ὤκνει, ὅμως δὲ τέλος τὴν μάχαιραν ᾖρεν.  ε-οκνε-ε        ε-αιρ-εν</vt:lpstr>
      <vt:lpstr>Ἐξαίφνης δ’ ἡ παρθένος οὐκέτι πάρεστιν.</vt:lpstr>
      <vt:lpstr>Ἀντὶ τῆς παρθένου ἔλαφός ἐστιν ἐν τῷ βωμῷ.</vt:lpstr>
      <vt:lpstr>Ἡ γὰρ τῆς Ἰφιγενείας θυσία ἤρεσκε τῇ θεῷ!  ε-αρεσκ-ε</vt:lpstr>
      <vt:lpstr>Ἐβοήθει οὖν ἡ Ἄρτεμις τῇ ἐλεεινῇ παρθένῳ καὶ ἀπέφερεν αὐτὴν ἀπὸ τοῦ βωμοῦ.  ε-βοηθε-ε</vt:lpstr>
      <vt:lpstr>Οὕτω δὴ ἡ Ἄρτεμις πάλιν εὔνους ἦν τοῖς Ἀχαιοῖς.</vt:lpstr>
      <vt:lpstr>Μετὰ δὲ ταῦτα ἐξαίφνης πάλιν ἄνεμος καλὸς ἦν.</vt:lpstr>
      <vt:lpstr>Οἱ δ’ Ἀχαιοὶ ἔλυον τὰ τῶν πλοίων πρυμνήσια καὶ ἀνέμῳ καλῷ εἰς τὸ Ἴλιον ἀπέπλεον.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Tekst 7A</dc:title>
  <dc:creator>Liesbeth Nas-Prinsen</dc:creator>
  <cp:lastModifiedBy>Saar Peters</cp:lastModifiedBy>
  <cp:revision>42</cp:revision>
  <dcterms:created xsi:type="dcterms:W3CDTF">2018-12-12T09:29:03Z</dcterms:created>
  <dcterms:modified xsi:type="dcterms:W3CDTF">2019-02-14T18:43:02Z</dcterms:modified>
</cp:coreProperties>
</file>